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0" r:id="rId4"/>
    <p:sldId id="264" r:id="rId5"/>
    <p:sldId id="265" r:id="rId6"/>
    <p:sldId id="267" r:id="rId7"/>
    <p:sldId id="268" r:id="rId8"/>
    <p:sldId id="284" r:id="rId9"/>
    <p:sldId id="269" r:id="rId10"/>
    <p:sldId id="272" r:id="rId11"/>
    <p:sldId id="273" r:id="rId12"/>
    <p:sldId id="276" r:id="rId13"/>
    <p:sldId id="274" r:id="rId14"/>
    <p:sldId id="283" r:id="rId15"/>
    <p:sldId id="277" r:id="rId16"/>
    <p:sldId id="278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pitchFamily="-107" charset="0"/>
        <a:ea typeface="ヒラギノ角ゴ Pro W3" pitchFamily="-107" charset="-128"/>
        <a:cs typeface="ヒラギノ角ゴ Pro W3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4C77EF-DAAF-0949-9320-7B289C7A51E2}" type="datetime1">
              <a:rPr lang="fr-FR"/>
              <a:pPr>
                <a:defRPr/>
              </a:pPr>
              <a:t>05/12/2013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C2E28D-0FA2-5244-BB91-4BF410D48F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08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8588"/>
            <a:ext cx="2916238" cy="67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 flipH="1">
            <a:off x="2916238" y="1481138"/>
            <a:ext cx="6227762" cy="0"/>
          </a:xfrm>
          <a:prstGeom prst="line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8316" y="26318"/>
            <a:ext cx="9125684" cy="134076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spc="1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5400" spc="1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r>
              <a:rPr lang="fr-FR" sz="5400" spc="100" baseline="30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ème</a:t>
            </a:r>
            <a:r>
              <a:rPr lang="fr-FR" sz="5400" spc="1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Rencontre </a:t>
            </a:r>
            <a:r>
              <a:rPr lang="fr-FR" sz="5400" spc="100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ONCOSUD</a:t>
            </a:r>
          </a:p>
        </p:txBody>
      </p:sp>
      <p:pic>
        <p:nvPicPr>
          <p:cNvPr id="5" name="Picture 12" descr="logo oncosu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9075"/>
            <a:ext cx="7302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912768" cy="1008112"/>
          </a:xfr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464496"/>
          </a:xfrm>
        </p:spPr>
        <p:txBody>
          <a:bodyPr/>
          <a:lstStyle>
            <a:lvl1pPr marL="457200" indent="-457200" algn="just"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DC8424B-A44B-9E41-A57C-99738784C7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15888"/>
            <a:ext cx="17668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 userDrawn="1"/>
        </p:nvCxnSpPr>
        <p:spPr>
          <a:xfrm>
            <a:off x="0" y="6381750"/>
            <a:ext cx="9144000" cy="0"/>
          </a:xfrm>
          <a:prstGeom prst="line">
            <a:avLst/>
          </a:prstGeom>
          <a:ln w="38100">
            <a:solidFill>
              <a:srgbClr val="FCA9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12" descr="logo oncosud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3825" y="6445250"/>
            <a:ext cx="3095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Espace réservé de la date 3"/>
          <p:cNvSpPr txBox="1">
            <a:spLocks noGrp="1"/>
          </p:cNvSpPr>
          <p:nvPr userDrawn="1"/>
        </p:nvSpPr>
        <p:spPr bwMode="auto">
          <a:xfrm>
            <a:off x="546100" y="6481763"/>
            <a:ext cx="1512888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fr-FR" altLang="fr-FR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décembre 2013</a:t>
            </a:r>
          </a:p>
        </p:txBody>
      </p:sp>
      <p:sp>
        <p:nvSpPr>
          <p:cNvPr id="13" name="Espace réservé du pied de page 4"/>
          <p:cNvSpPr txBox="1">
            <a:spLocks noGrp="1"/>
          </p:cNvSpPr>
          <p:nvPr userDrawn="1"/>
        </p:nvSpPr>
        <p:spPr bwMode="auto">
          <a:xfrm>
            <a:off x="2362200" y="6480175"/>
            <a:ext cx="4319588" cy="28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fr-FR" altLang="fr-FR" sz="1200" b="1" i="1" dirty="0" smtClean="0">
                <a:solidFill>
                  <a:srgbClr val="FCA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Cancers gynécologiques et cancers dermatologiques</a:t>
            </a:r>
          </a:p>
        </p:txBody>
      </p:sp>
      <p:sp>
        <p:nvSpPr>
          <p:cNvPr id="1039" name="Espace réservé du numéro de diapositive 5"/>
          <p:cNvSpPr txBox="1">
            <a:spLocks noGrp="1"/>
          </p:cNvSpPr>
          <p:nvPr userDrawn="1"/>
        </p:nvSpPr>
        <p:spPr bwMode="auto">
          <a:xfrm>
            <a:off x="8459788" y="6480175"/>
            <a:ext cx="542925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Font typeface="Arial" charset="0"/>
              <a:buNone/>
              <a:defRPr/>
            </a:pPr>
            <a:fld id="{1D6F36D0-30B1-F043-81E3-F872958D732E}" type="slidenum">
              <a:rPr lang="fr-FR" altLang="fr-FR" sz="1200" b="1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indent="0">
                <a:buFont typeface="Arial" charset="0"/>
                <a:buNone/>
                <a:defRPr/>
              </a:pPr>
              <a:t>‹N°›</a:t>
            </a:fld>
            <a:endParaRPr lang="fr-FR" altLang="fr-FR" sz="1200" b="1" dirty="0" smtClean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70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ndir un rectangle avec un coin diagonal 11"/>
          <p:cNvSpPr>
            <a:spLocks noChangeArrowheads="1"/>
          </p:cNvSpPr>
          <p:nvPr/>
        </p:nvSpPr>
        <p:spPr bwMode="auto">
          <a:xfrm>
            <a:off x="3203575" y="4437063"/>
            <a:ext cx="5618163" cy="1727200"/>
          </a:xfrm>
          <a:prstGeom prst="round2Diag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 smtClean="0">
                <a:latin typeface="Arial" charset="0"/>
                <a:ea typeface="+mn-ea"/>
                <a:cs typeface="Arial" charset="0"/>
              </a:rPr>
              <a:t>Dr Michèle SANCHEZ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 smtClean="0">
                <a:latin typeface="Arial" charset="0"/>
                <a:ea typeface="+mn-ea"/>
                <a:cs typeface="Arial" charset="0"/>
              </a:rPr>
              <a:t>Dermatologue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 smtClean="0">
                <a:latin typeface="Arial" charset="0"/>
                <a:ea typeface="+mn-ea"/>
                <a:cs typeface="Arial" charset="0"/>
              </a:rPr>
              <a:t>Centre Hospitalier AVIGNON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1800" dirty="0" smtClean="0"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352800" y="2438400"/>
            <a:ext cx="5257800" cy="1077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CANCERS DERMATOLOGIQUES</a:t>
            </a:r>
            <a:endParaRPr lang="fr-F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7" name="Titre 2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/>
              <a:t>TRAITEMENT DU MELANOME MALIN</a:t>
            </a:r>
          </a:p>
        </p:txBody>
      </p:sp>
      <p:sp>
        <p:nvSpPr>
          <p:cNvPr id="16388" name="ZoneTexte 3"/>
          <p:cNvSpPr txBox="1">
            <a:spLocks noChangeArrowheads="1"/>
          </p:cNvSpPr>
          <p:nvPr/>
        </p:nvSpPr>
        <p:spPr bwMode="auto">
          <a:xfrm>
            <a:off x="609600" y="2590800"/>
            <a:ext cx="80772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 smtClean="0"/>
              <a:t>Cancer </a:t>
            </a:r>
            <a:r>
              <a:rPr lang="fr-FR" sz="1800" dirty="0"/>
              <a:t>fréquent dont l’incidence est en </a:t>
            </a:r>
            <a:r>
              <a:rPr lang="fr-FR" sz="1800" dirty="0" smtClean="0"/>
              <a:t>progression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 smtClean="0"/>
              <a:t>Cancer </a:t>
            </a:r>
            <a:r>
              <a:rPr lang="fr-FR" sz="1800" dirty="0"/>
              <a:t>de bon pronostic s’il est dépisté tôt avec une survie relative à 5 ans, toutes formes confondues, de plus de 90 </a:t>
            </a:r>
            <a:r>
              <a:rPr lang="fr-FR" sz="1800" dirty="0" smtClean="0"/>
              <a:t>%.</a:t>
            </a:r>
            <a:endParaRPr lang="fr-FR" sz="1800" dirty="0"/>
          </a:p>
          <a:p>
            <a:r>
              <a:rPr lang="fr-FR" sz="1800" dirty="0"/>
              <a:t>Cependant, pour les formes </a:t>
            </a:r>
            <a:r>
              <a:rPr lang="fr-FR" sz="1800" dirty="0" smtClean="0"/>
              <a:t>métastatiques, </a:t>
            </a:r>
            <a:r>
              <a:rPr lang="fr-FR" sz="1800" dirty="0"/>
              <a:t>peu de traitements avaient jusque </a:t>
            </a:r>
            <a:r>
              <a:rPr lang="fr-FR" sz="1800" dirty="0" smtClean="0"/>
              <a:t>récemment </a:t>
            </a:r>
            <a:r>
              <a:rPr lang="fr-FR" sz="1800" dirty="0"/>
              <a:t>fait la preuve de leur </a:t>
            </a:r>
            <a:r>
              <a:rPr lang="fr-FR" sz="1800" dirty="0" smtClean="0"/>
              <a:t>efficacité́ </a:t>
            </a:r>
            <a:r>
              <a:rPr lang="fr-FR" sz="1800" dirty="0"/>
              <a:t>et la survie à 5 ans </a:t>
            </a:r>
            <a:r>
              <a:rPr lang="fr-FR" sz="1800" dirty="0" smtClean="0"/>
              <a:t>était estimée </a:t>
            </a:r>
            <a:r>
              <a:rPr lang="fr-FR" sz="1800" dirty="0"/>
              <a:t>à 15 %</a:t>
            </a:r>
          </a:p>
          <a:p>
            <a:endParaRPr lang="fr-FR" sz="18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Nombreuses </a:t>
            </a:r>
            <a:r>
              <a:rPr lang="fr-FR" sz="2000" b="1" dirty="0">
                <a:solidFill>
                  <a:srgbClr val="FF0000"/>
                </a:solidFill>
              </a:rPr>
              <a:t>avancées  thérapeutiques</a:t>
            </a:r>
            <a:r>
              <a:rPr lang="fr-FR" sz="2000" b="1" dirty="0" smtClean="0">
                <a:solidFill>
                  <a:srgbClr val="FF0000"/>
                </a:solidFill>
              </a:rPr>
              <a:t>  récentes </a:t>
            </a:r>
            <a:r>
              <a:rPr lang="fr-FR" sz="1800" dirty="0" smtClean="0"/>
              <a:t>avec </a:t>
            </a:r>
            <a:r>
              <a:rPr lang="fr-FR" sz="1800" dirty="0"/>
              <a:t>émergence de nouvelles molécules (anti BRAF, anti CTLA-4, anti MEK, anti </a:t>
            </a:r>
            <a:r>
              <a:rPr lang="fr-FR" sz="1800" dirty="0" smtClean="0"/>
              <a:t>PD1… etc.) 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 </a:t>
            </a:r>
            <a:r>
              <a:rPr lang="fr-FR" sz="1800" dirty="0" smtClean="0"/>
              <a:t>réel </a:t>
            </a:r>
            <a:r>
              <a:rPr lang="fr-FR" sz="1800" dirty="0"/>
              <a:t>bénéfice sur la survie des mélanomes </a:t>
            </a:r>
            <a:r>
              <a:rPr lang="fr-FR" sz="1800" dirty="0" smtClean="0"/>
              <a:t>métastatiques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pic>
        <p:nvPicPr>
          <p:cNvPr id="16389" name="Picture 2" descr="Mélanome SSM 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1981200" y="990600"/>
            <a:ext cx="240665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1" name="Titre 2"/>
          <p:cNvSpPr>
            <a:spLocks noGrp="1"/>
          </p:cNvSpPr>
          <p:nvPr>
            <p:ph type="title"/>
          </p:nvPr>
        </p:nvSpPr>
        <p:spPr bwMode="auto">
          <a:xfrm>
            <a:off x="1600200" y="304800"/>
            <a:ext cx="6781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/>
              <a:t>Prise en charge du Mélanome Malin M0( sans métastase)</a:t>
            </a:r>
            <a:br>
              <a:rPr lang="fr-FR" sz="4000" b="1"/>
            </a:br>
            <a:endParaRPr lang="fr-FR" sz="4000" b="1"/>
          </a:p>
        </p:txBody>
      </p:sp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2123728" y="1769745"/>
            <a:ext cx="6248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Dépistage  </a:t>
            </a:r>
            <a:r>
              <a:rPr lang="fr-FR" sz="2000" dirty="0"/>
              <a:t>sur analyse séméiologique d’une lésion pigmentée</a:t>
            </a:r>
            <a:r>
              <a:rPr lang="fr-FR" sz="2000" dirty="0" smtClean="0"/>
              <a:t>… méthode </a:t>
            </a:r>
            <a:r>
              <a:rPr lang="fr-FR" sz="2000" dirty="0"/>
              <a:t>ABCDE</a:t>
            </a:r>
          </a:p>
          <a:p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Exérèse complète </a:t>
            </a:r>
            <a:r>
              <a:rPr lang="fr-FR" sz="2000" dirty="0"/>
              <a:t>de la lésion pour analyse histologique avec critères standardisés (dont Indice de BRESLOW+++,  ulcération , index mitotique…)</a:t>
            </a:r>
          </a:p>
          <a:p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Bilan d’extension  </a:t>
            </a:r>
            <a:r>
              <a:rPr lang="fr-FR" sz="2000" dirty="0"/>
              <a:t>en fonction des critères pronostiques cliniques(ADP) et histologiques :</a:t>
            </a:r>
          </a:p>
          <a:p>
            <a:r>
              <a:rPr lang="fr-FR" sz="2000" dirty="0"/>
              <a:t>	Echographie </a:t>
            </a:r>
            <a:r>
              <a:rPr lang="fr-FR" sz="2000" dirty="0" err="1"/>
              <a:t>gg</a:t>
            </a:r>
            <a:r>
              <a:rPr lang="fr-FR" sz="2000" dirty="0"/>
              <a:t>, TDM 4 niveaux, tep scanner, IRM cérébrale….</a:t>
            </a:r>
          </a:p>
          <a:p>
            <a:endParaRPr lang="fr-FR" sz="2000" dirty="0"/>
          </a:p>
          <a:p>
            <a:r>
              <a:rPr lang="fr-FR" sz="2000" dirty="0" err="1">
                <a:solidFill>
                  <a:srgbClr val="FF0000"/>
                </a:solidFill>
              </a:rPr>
              <a:t>Staging</a:t>
            </a:r>
            <a:r>
              <a:rPr lang="fr-FR" sz="2000" dirty="0">
                <a:solidFill>
                  <a:srgbClr val="FF0000"/>
                </a:solidFill>
              </a:rPr>
              <a:t>:</a:t>
            </a:r>
          </a:p>
          <a:p>
            <a:r>
              <a:rPr lang="fr-FR" sz="2000" dirty="0">
                <a:solidFill>
                  <a:srgbClr val="FF0000"/>
                </a:solidFill>
              </a:rPr>
              <a:t>	</a:t>
            </a:r>
            <a:r>
              <a:rPr lang="fr-FR" sz="2000" dirty="0"/>
              <a:t>7 </a:t>
            </a:r>
            <a:r>
              <a:rPr lang="fr-FR" sz="2000" dirty="0" err="1"/>
              <a:t>ème</a:t>
            </a:r>
            <a:r>
              <a:rPr lang="fr-FR" sz="2000" dirty="0"/>
              <a:t> édition de la classification de </a:t>
            </a:r>
            <a:r>
              <a:rPr lang="fr-FR" sz="2000" dirty="0" smtClean="0"/>
              <a:t>l’AJCC</a:t>
            </a:r>
            <a:endParaRPr lang="fr-FR" sz="2000" dirty="0"/>
          </a:p>
        </p:txBody>
      </p:sp>
      <p:pic>
        <p:nvPicPr>
          <p:cNvPr id="17413" name="Picture 3" descr="Image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1497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435" name="Titre 2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162800" cy="1096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Classification </a:t>
            </a:r>
            <a:r>
              <a:rPr lang="fr-FR" sz="3600" b="1" dirty="0" err="1">
                <a:solidFill>
                  <a:srgbClr val="FF0000"/>
                </a:solidFill>
              </a:rPr>
              <a:t>pTNM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7</a:t>
            </a:r>
            <a:r>
              <a:rPr lang="fr-FR" sz="36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éd. de l’AJCC 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b="1" dirty="0"/>
          </a:p>
        </p:txBody>
      </p:sp>
      <p:sp>
        <p:nvSpPr>
          <p:cNvPr id="18436" name="ZoneTexte 3"/>
          <p:cNvSpPr txBox="1">
            <a:spLocks noChangeArrowheads="1"/>
          </p:cNvSpPr>
          <p:nvPr/>
        </p:nvSpPr>
        <p:spPr bwMode="auto">
          <a:xfrm>
            <a:off x="611560" y="1453117"/>
            <a:ext cx="8382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 dirty="0"/>
              <a:t> </a:t>
            </a:r>
            <a:r>
              <a:rPr lang="fr-FR" sz="1200" b="1" dirty="0" smtClean="0"/>
              <a:t>Stade </a:t>
            </a:r>
            <a:r>
              <a:rPr lang="fr-FR" sz="1200" b="1" dirty="0"/>
              <a:t>0      	Tumeur in situ </a:t>
            </a:r>
            <a:endParaRPr lang="fr-FR" sz="1200" b="1" dirty="0" smtClean="0"/>
          </a:p>
          <a:p>
            <a:endParaRPr lang="fr-FR" sz="800" b="1" dirty="0"/>
          </a:p>
          <a:p>
            <a:r>
              <a:rPr lang="fr-FR" sz="1200" b="1" dirty="0"/>
              <a:t>Stade IA 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inférieure</a:t>
            </a:r>
            <a:r>
              <a:rPr lang="fr-FR" sz="1200" b="1" dirty="0"/>
              <a:t> ou </a:t>
            </a:r>
            <a:r>
              <a:rPr lang="fr-FR" sz="1200" b="1" dirty="0" err="1"/>
              <a:t>égale</a:t>
            </a:r>
            <a:r>
              <a:rPr lang="fr-FR" sz="1200" b="1" dirty="0"/>
              <a:t> à 1 mm d’</a:t>
            </a:r>
            <a:r>
              <a:rPr lang="fr-FR" sz="1200" b="1" dirty="0" err="1"/>
              <a:t>épaisseur</a:t>
            </a:r>
            <a:r>
              <a:rPr lang="fr-FR" sz="1200" b="1" dirty="0"/>
              <a:t>, sans </a:t>
            </a:r>
            <a:r>
              <a:rPr lang="fr-FR" sz="1200" b="1" dirty="0" err="1"/>
              <a:t>ulcération</a:t>
            </a:r>
            <a:r>
              <a:rPr lang="fr-FR" sz="1200" b="1" dirty="0"/>
              <a:t> et mitoses &lt; 1/mm2 (pT1a), N0, M0 </a:t>
            </a:r>
            <a:endParaRPr lang="fr-FR" sz="1200" b="1" dirty="0" smtClean="0"/>
          </a:p>
          <a:p>
            <a:endParaRPr lang="fr-FR" sz="800" b="1" dirty="0"/>
          </a:p>
          <a:p>
            <a:r>
              <a:rPr lang="fr-FR" sz="1200" b="1" dirty="0"/>
              <a:t>Stade IB 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inférieure</a:t>
            </a:r>
            <a:r>
              <a:rPr lang="fr-FR" sz="1200" b="1" dirty="0"/>
              <a:t> ou </a:t>
            </a:r>
            <a:r>
              <a:rPr lang="fr-FR" sz="1200" b="1" dirty="0" err="1"/>
              <a:t>égale</a:t>
            </a:r>
            <a:r>
              <a:rPr lang="fr-FR" sz="1200" b="1" dirty="0"/>
              <a:t> à 1 mm d’</a:t>
            </a:r>
            <a:r>
              <a:rPr lang="fr-FR" sz="1200" b="1" dirty="0" err="1"/>
              <a:t>épaisseur</a:t>
            </a:r>
            <a:r>
              <a:rPr lang="fr-FR" sz="1200" b="1" dirty="0"/>
              <a:t>, avec </a:t>
            </a:r>
            <a:r>
              <a:rPr lang="fr-FR" sz="1200" b="1" dirty="0" err="1"/>
              <a:t>ulcération</a:t>
            </a:r>
            <a:r>
              <a:rPr lang="fr-FR" sz="1200" b="1" dirty="0"/>
              <a:t> et/ou mitoses ≥ 1/mm2 (pT1b), N0, </a:t>
            </a:r>
            <a:r>
              <a:rPr lang="fr-FR" sz="1200" b="1" dirty="0" smtClean="0"/>
              <a:t>M0</a:t>
            </a:r>
            <a:r>
              <a:rPr lang="fr-FR" sz="1200" b="1" dirty="0"/>
              <a:t/>
            </a:r>
            <a:br>
              <a:rPr lang="fr-FR" sz="1200" b="1" dirty="0"/>
            </a:br>
            <a:r>
              <a:rPr lang="fr-FR" sz="1200" b="1" dirty="0"/>
              <a:t>               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supérieure</a:t>
            </a:r>
            <a:r>
              <a:rPr lang="fr-FR" sz="1200" b="1" dirty="0"/>
              <a:t> à 1 mm et </a:t>
            </a:r>
            <a:r>
              <a:rPr lang="fr-FR" sz="1200" b="1" dirty="0" err="1"/>
              <a:t>inférieure</a:t>
            </a:r>
            <a:r>
              <a:rPr lang="fr-FR" sz="1200" b="1" dirty="0"/>
              <a:t> ou </a:t>
            </a:r>
            <a:r>
              <a:rPr lang="fr-FR" sz="1200" b="1" dirty="0" err="1"/>
              <a:t>égale</a:t>
            </a:r>
            <a:r>
              <a:rPr lang="fr-FR" sz="1200" b="1" dirty="0"/>
              <a:t> à 2 mm d’</a:t>
            </a:r>
            <a:r>
              <a:rPr lang="fr-FR" sz="1200" b="1" dirty="0" err="1"/>
              <a:t>épaisseur</a:t>
            </a:r>
            <a:r>
              <a:rPr lang="fr-FR" sz="1200" b="1" dirty="0"/>
              <a:t>, sans </a:t>
            </a:r>
            <a:r>
              <a:rPr lang="fr-FR" sz="1200" b="1" dirty="0" err="1"/>
              <a:t>ulcération</a:t>
            </a:r>
            <a:r>
              <a:rPr lang="fr-FR" sz="1200" b="1" dirty="0"/>
              <a:t> (pT2a), N0, </a:t>
            </a:r>
            <a:r>
              <a:rPr lang="fr-FR" sz="1200" b="1" dirty="0" smtClean="0"/>
              <a:t>M0</a:t>
            </a:r>
          </a:p>
          <a:p>
            <a:endParaRPr lang="fr-FR" sz="800" b="1" dirty="0"/>
          </a:p>
          <a:p>
            <a:r>
              <a:rPr lang="fr-FR" sz="1200" b="1" dirty="0"/>
              <a:t>Stade IIA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supérieure</a:t>
            </a:r>
            <a:r>
              <a:rPr lang="fr-FR" sz="1200" b="1" dirty="0"/>
              <a:t> à 1 mm et </a:t>
            </a:r>
            <a:r>
              <a:rPr lang="fr-FR" sz="1200" b="1" dirty="0" err="1"/>
              <a:t>inférieure</a:t>
            </a:r>
            <a:r>
              <a:rPr lang="fr-FR" sz="1200" b="1" dirty="0"/>
              <a:t> ou </a:t>
            </a:r>
            <a:r>
              <a:rPr lang="fr-FR" sz="1200" b="1" dirty="0" err="1"/>
              <a:t>égale</a:t>
            </a:r>
            <a:r>
              <a:rPr lang="fr-FR" sz="1200" b="1" dirty="0"/>
              <a:t> à 2 mm d’</a:t>
            </a:r>
            <a:r>
              <a:rPr lang="fr-FR" sz="1200" b="1" dirty="0" err="1"/>
              <a:t>épaisseur</a:t>
            </a:r>
            <a:r>
              <a:rPr lang="fr-FR" sz="1200" b="1" dirty="0"/>
              <a:t>, avec </a:t>
            </a:r>
            <a:r>
              <a:rPr lang="fr-FR" sz="1200" b="1" dirty="0" err="1"/>
              <a:t>ulcération</a:t>
            </a:r>
            <a:r>
              <a:rPr lang="fr-FR" sz="1200" b="1" dirty="0"/>
              <a:t> (pT2b), N0, M0</a:t>
            </a:r>
            <a:br>
              <a:rPr lang="fr-FR" sz="1200" b="1" dirty="0"/>
            </a:br>
            <a:r>
              <a:rPr lang="fr-FR" sz="1200" b="1" dirty="0"/>
              <a:t>               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supérieure</a:t>
            </a:r>
            <a:r>
              <a:rPr lang="fr-FR" sz="1200" b="1" dirty="0"/>
              <a:t> à 2 mm et </a:t>
            </a:r>
            <a:r>
              <a:rPr lang="fr-FR" sz="1200" b="1" dirty="0" err="1"/>
              <a:t>inférieure</a:t>
            </a:r>
            <a:r>
              <a:rPr lang="fr-FR" sz="1200" b="1" dirty="0"/>
              <a:t> ou </a:t>
            </a:r>
            <a:r>
              <a:rPr lang="fr-FR" sz="1200" b="1" dirty="0" err="1"/>
              <a:t>égale</a:t>
            </a:r>
            <a:r>
              <a:rPr lang="fr-FR" sz="1200" b="1" dirty="0"/>
              <a:t> à 4 mm d’</a:t>
            </a:r>
            <a:r>
              <a:rPr lang="fr-FR" sz="1200" b="1" dirty="0" err="1"/>
              <a:t>épaisseur</a:t>
            </a:r>
            <a:r>
              <a:rPr lang="fr-FR" sz="1200" b="1" dirty="0"/>
              <a:t>, sans </a:t>
            </a:r>
            <a:r>
              <a:rPr lang="fr-FR" sz="1200" b="1" dirty="0" err="1"/>
              <a:t>ulcération</a:t>
            </a:r>
            <a:r>
              <a:rPr lang="fr-FR" sz="1200" b="1" dirty="0"/>
              <a:t> (pT3a), N0, </a:t>
            </a:r>
            <a:r>
              <a:rPr lang="fr-FR" sz="1200" b="1" dirty="0" smtClean="0"/>
              <a:t>M0</a:t>
            </a:r>
          </a:p>
          <a:p>
            <a:endParaRPr lang="fr-FR" sz="800" b="1" dirty="0"/>
          </a:p>
          <a:p>
            <a:r>
              <a:rPr lang="fr-FR" sz="1200" b="1" dirty="0"/>
              <a:t>Stade IIB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supérieure</a:t>
            </a:r>
            <a:r>
              <a:rPr lang="fr-FR" sz="1200" b="1" dirty="0"/>
              <a:t> à 2 mm et </a:t>
            </a:r>
            <a:r>
              <a:rPr lang="fr-FR" sz="1200" b="1" dirty="0" err="1"/>
              <a:t>inférieure</a:t>
            </a:r>
            <a:r>
              <a:rPr lang="fr-FR" sz="1200" b="1" dirty="0"/>
              <a:t> ou </a:t>
            </a:r>
            <a:r>
              <a:rPr lang="fr-FR" sz="1200" b="1" dirty="0" err="1"/>
              <a:t>égale</a:t>
            </a:r>
            <a:r>
              <a:rPr lang="fr-FR" sz="1200" b="1" dirty="0"/>
              <a:t> à 4 mm d’</a:t>
            </a:r>
            <a:r>
              <a:rPr lang="fr-FR" sz="1200" b="1" dirty="0" err="1"/>
              <a:t>épaisseur</a:t>
            </a:r>
            <a:r>
              <a:rPr lang="fr-FR" sz="1200" b="1" dirty="0"/>
              <a:t>, avec </a:t>
            </a:r>
            <a:r>
              <a:rPr lang="fr-FR" sz="1200" b="1" dirty="0" err="1"/>
              <a:t>ulcération</a:t>
            </a:r>
            <a:r>
              <a:rPr lang="fr-FR" sz="1200" b="1" dirty="0"/>
              <a:t> (pT3b), N0, M0</a:t>
            </a:r>
            <a:br>
              <a:rPr lang="fr-FR" sz="1200" b="1" dirty="0"/>
            </a:br>
            <a:r>
              <a:rPr lang="fr-FR" sz="1200" b="1" dirty="0"/>
              <a:t>                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supérieure</a:t>
            </a:r>
            <a:r>
              <a:rPr lang="fr-FR" sz="1200" b="1" dirty="0"/>
              <a:t> 4 mm d’</a:t>
            </a:r>
            <a:r>
              <a:rPr lang="fr-FR" sz="1200" b="1" dirty="0" err="1"/>
              <a:t>épaisseur</a:t>
            </a:r>
            <a:r>
              <a:rPr lang="fr-FR" sz="1200" b="1" dirty="0"/>
              <a:t>, sans </a:t>
            </a:r>
            <a:r>
              <a:rPr lang="fr-FR" sz="1200" b="1" dirty="0" err="1"/>
              <a:t>ulcération</a:t>
            </a:r>
            <a:r>
              <a:rPr lang="fr-FR" sz="1200" b="1" dirty="0"/>
              <a:t> (pT4a), N0, </a:t>
            </a:r>
            <a:r>
              <a:rPr lang="fr-FR" sz="1200" b="1" dirty="0" smtClean="0"/>
              <a:t>M0</a:t>
            </a:r>
          </a:p>
          <a:p>
            <a:endParaRPr lang="fr-FR" sz="800" b="1" dirty="0"/>
          </a:p>
          <a:p>
            <a:r>
              <a:rPr lang="fr-FR" sz="1200" b="1" dirty="0"/>
              <a:t>Stade IIC   	</a:t>
            </a:r>
            <a:r>
              <a:rPr lang="fr-FR" sz="1200" b="1" dirty="0" smtClean="0"/>
              <a:t>Tumeur </a:t>
            </a:r>
            <a:r>
              <a:rPr lang="fr-FR" sz="1200" b="1" dirty="0" err="1"/>
              <a:t>supérieure</a:t>
            </a:r>
            <a:r>
              <a:rPr lang="fr-FR" sz="1200" b="1" dirty="0"/>
              <a:t> 4 mm d’</a:t>
            </a:r>
            <a:r>
              <a:rPr lang="fr-FR" sz="1200" b="1" dirty="0" err="1"/>
              <a:t>épaisseur</a:t>
            </a:r>
            <a:r>
              <a:rPr lang="fr-FR" sz="1200" b="1" dirty="0"/>
              <a:t>, avec </a:t>
            </a:r>
            <a:r>
              <a:rPr lang="fr-FR" sz="1200" b="1" dirty="0" err="1"/>
              <a:t>ulcération</a:t>
            </a:r>
            <a:r>
              <a:rPr lang="fr-FR" sz="1200" b="1" dirty="0"/>
              <a:t> (pT4b), N0, M0 </a:t>
            </a:r>
            <a:endParaRPr lang="fr-FR" sz="1200" b="1" dirty="0" smtClean="0"/>
          </a:p>
          <a:p>
            <a:endParaRPr lang="fr-FR" sz="800" b="1" dirty="0"/>
          </a:p>
          <a:p>
            <a:r>
              <a:rPr lang="fr-FR" sz="1200" b="1" dirty="0"/>
              <a:t>Stade IIIA 	</a:t>
            </a:r>
            <a:r>
              <a:rPr lang="fr-FR" sz="1200" b="1" dirty="0" smtClean="0"/>
              <a:t>Tumeur </a:t>
            </a:r>
            <a:r>
              <a:rPr lang="fr-FR" sz="1200" b="1" dirty="0"/>
              <a:t>sans </a:t>
            </a:r>
            <a:r>
              <a:rPr lang="fr-FR" sz="1200" b="1" dirty="0" err="1"/>
              <a:t>ulcération</a:t>
            </a:r>
            <a:r>
              <a:rPr lang="fr-FR" sz="1200" b="1" dirty="0"/>
              <a:t> (pT1a-4a), </a:t>
            </a:r>
            <a:r>
              <a:rPr lang="fr-FR" sz="1200" b="1" dirty="0" err="1"/>
              <a:t>métastases</a:t>
            </a:r>
            <a:r>
              <a:rPr lang="fr-FR" sz="1200" b="1" dirty="0"/>
              <a:t> microscopiques dans 1, 2 ou 3 ganglions lymphatiques </a:t>
            </a:r>
            <a:r>
              <a:rPr lang="fr-FR" sz="1200" b="1" dirty="0" err="1"/>
              <a:t>régionaux</a:t>
            </a:r>
            <a:r>
              <a:rPr lang="fr-FR" sz="1200" b="1" dirty="0"/>
              <a:t> </a:t>
            </a:r>
            <a:r>
              <a:rPr lang="fr-FR" sz="1200" b="1" dirty="0" smtClean="0"/>
              <a:t>	(</a:t>
            </a:r>
            <a:r>
              <a:rPr lang="fr-FR" sz="1200" b="1" dirty="0"/>
              <a:t>N1a, 2a), M0 </a:t>
            </a:r>
            <a:endParaRPr lang="fr-FR" sz="1200" b="1" dirty="0" smtClean="0"/>
          </a:p>
          <a:p>
            <a:endParaRPr lang="fr-FR" sz="800" b="1" dirty="0"/>
          </a:p>
          <a:p>
            <a:r>
              <a:rPr lang="fr-FR" sz="1200" b="1" dirty="0"/>
              <a:t>Stade IIIB  	</a:t>
            </a:r>
            <a:r>
              <a:rPr lang="fr-FR" sz="1200" b="1" dirty="0" smtClean="0"/>
              <a:t>Tumeur </a:t>
            </a:r>
            <a:r>
              <a:rPr lang="fr-FR" sz="1200" b="1" dirty="0"/>
              <a:t>sans </a:t>
            </a:r>
            <a:r>
              <a:rPr lang="fr-FR" sz="1200" b="1" dirty="0" err="1"/>
              <a:t>ulcération</a:t>
            </a:r>
            <a:r>
              <a:rPr lang="fr-FR" sz="1200" b="1" dirty="0"/>
              <a:t> (pT1a-4a), </a:t>
            </a:r>
            <a:r>
              <a:rPr lang="fr-FR" sz="1200" b="1" dirty="0" err="1"/>
              <a:t>métastases</a:t>
            </a:r>
            <a:r>
              <a:rPr lang="fr-FR" sz="1200" b="1" dirty="0"/>
              <a:t> macroscopiques dans 1, 2 ou 3 ganglions lymphatiques </a:t>
            </a:r>
            <a:r>
              <a:rPr lang="fr-FR" sz="1200" b="1" dirty="0" err="1"/>
              <a:t>régionaux</a:t>
            </a:r>
            <a:r>
              <a:rPr lang="fr-FR" sz="1200" b="1" dirty="0"/>
              <a:t> ou </a:t>
            </a:r>
            <a:r>
              <a:rPr lang="fr-FR" sz="1200" b="1" dirty="0" smtClean="0"/>
              <a:t>	</a:t>
            </a:r>
            <a:r>
              <a:rPr lang="fr-FR" sz="1200" b="1" dirty="0" err="1" smtClean="0"/>
              <a:t>métastases</a:t>
            </a:r>
            <a:r>
              <a:rPr lang="fr-FR" sz="1200" b="1" dirty="0" smtClean="0"/>
              <a:t>  « en </a:t>
            </a:r>
            <a:r>
              <a:rPr lang="fr-FR" sz="1200" b="1" dirty="0"/>
              <a:t>transit </a:t>
            </a:r>
            <a:r>
              <a:rPr lang="fr-FR" sz="1200" b="1" dirty="0" smtClean="0"/>
              <a:t>» (</a:t>
            </a:r>
            <a:r>
              <a:rPr lang="fr-FR" sz="1200" b="1" dirty="0"/>
              <a:t>N1b, 2b, 2c), M0 Tumeur avec </a:t>
            </a:r>
            <a:r>
              <a:rPr lang="fr-FR" sz="1200" b="1" dirty="0" err="1"/>
              <a:t>ulcération</a:t>
            </a:r>
            <a:r>
              <a:rPr lang="fr-FR" sz="1200" b="1" dirty="0"/>
              <a:t> (pT1b-4b), </a:t>
            </a:r>
            <a:r>
              <a:rPr lang="fr-FR" sz="1200" b="1" dirty="0" err="1"/>
              <a:t>métastases</a:t>
            </a:r>
            <a:r>
              <a:rPr lang="fr-FR" sz="1200" b="1" dirty="0"/>
              <a:t> microscopiques dans 1, </a:t>
            </a:r>
            <a:r>
              <a:rPr lang="fr-FR" sz="1200" b="1" dirty="0" smtClean="0"/>
              <a:t>	2 </a:t>
            </a:r>
            <a:r>
              <a:rPr lang="fr-FR" sz="1200" b="1" dirty="0"/>
              <a:t>ou 3 ganglions lymphatiques </a:t>
            </a:r>
            <a:r>
              <a:rPr lang="fr-FR" sz="1200" b="1" dirty="0" err="1" smtClean="0"/>
              <a:t>régionaux</a:t>
            </a:r>
            <a:r>
              <a:rPr lang="fr-FR" sz="1200" b="1" dirty="0" smtClean="0"/>
              <a:t> ou </a:t>
            </a:r>
            <a:r>
              <a:rPr lang="fr-FR" sz="1200" b="1" dirty="0" err="1" smtClean="0"/>
              <a:t>métastases</a:t>
            </a:r>
            <a:r>
              <a:rPr lang="fr-FR" sz="1200" b="1" dirty="0" smtClean="0"/>
              <a:t> </a:t>
            </a:r>
            <a:r>
              <a:rPr lang="fr-FR" sz="1200" b="1" dirty="0"/>
              <a:t>« en transit » (N1a, 2a, 2c), </a:t>
            </a:r>
            <a:r>
              <a:rPr lang="fr-FR" sz="1200" b="1" dirty="0" smtClean="0"/>
              <a:t>M0</a:t>
            </a:r>
          </a:p>
          <a:p>
            <a:endParaRPr lang="fr-FR" sz="800" b="1" dirty="0"/>
          </a:p>
          <a:p>
            <a:r>
              <a:rPr lang="fr-FR" sz="1200" b="1" dirty="0"/>
              <a:t>Stade IIIC  	Tumeur avec </a:t>
            </a:r>
            <a:r>
              <a:rPr lang="fr-FR" sz="1200" b="1" dirty="0" err="1"/>
              <a:t>ulcération</a:t>
            </a:r>
            <a:r>
              <a:rPr lang="fr-FR" sz="1200" b="1" dirty="0"/>
              <a:t> (pT1b-4b), </a:t>
            </a:r>
            <a:r>
              <a:rPr lang="fr-FR" sz="1200" b="1" dirty="0" err="1"/>
              <a:t>métastases</a:t>
            </a:r>
            <a:r>
              <a:rPr lang="fr-FR" sz="1200" b="1" dirty="0"/>
              <a:t> macroscopiques dans 1, 2 ou 3 ganglions lymphatiques </a:t>
            </a:r>
            <a:r>
              <a:rPr lang="fr-FR" sz="1200" b="1" dirty="0" err="1"/>
              <a:t>régionaux</a:t>
            </a:r>
            <a:r>
              <a:rPr lang="fr-FR" sz="1200" b="1" dirty="0"/>
              <a:t> </a:t>
            </a:r>
            <a:r>
              <a:rPr lang="fr-FR" sz="1200" b="1" dirty="0" smtClean="0"/>
              <a:t>	(</a:t>
            </a:r>
            <a:r>
              <a:rPr lang="fr-FR" sz="1200" b="1" dirty="0"/>
              <a:t>N1b, 2b), M0</a:t>
            </a:r>
            <a:br>
              <a:rPr lang="fr-FR" sz="1200" b="1" dirty="0"/>
            </a:br>
            <a:r>
              <a:rPr lang="fr-FR" sz="1200" b="1" dirty="0"/>
              <a:t>	Tumeurs avec ou sans </a:t>
            </a:r>
            <a:r>
              <a:rPr lang="fr-FR" sz="1200" b="1" dirty="0" err="1"/>
              <a:t>ulcération</a:t>
            </a:r>
            <a:r>
              <a:rPr lang="fr-FR" sz="1200" b="1" dirty="0"/>
              <a:t> (tous </a:t>
            </a:r>
            <a:r>
              <a:rPr lang="fr-FR" sz="1200" b="1" dirty="0" err="1"/>
              <a:t>pT</a:t>
            </a:r>
            <a:r>
              <a:rPr lang="fr-FR" sz="1200" b="1" dirty="0"/>
              <a:t>), </a:t>
            </a:r>
            <a:r>
              <a:rPr lang="fr-FR" sz="1200" b="1" dirty="0" err="1"/>
              <a:t>métastases</a:t>
            </a:r>
            <a:r>
              <a:rPr lang="fr-FR" sz="1200" b="1" dirty="0"/>
              <a:t> dans 4 ganglions lymphatiques </a:t>
            </a:r>
            <a:r>
              <a:rPr lang="fr-FR" sz="1200" b="1" dirty="0" err="1"/>
              <a:t>régionaux</a:t>
            </a:r>
            <a:r>
              <a:rPr lang="fr-FR" sz="1200" b="1" dirty="0"/>
              <a:t> ou plus ou </a:t>
            </a:r>
            <a:r>
              <a:rPr lang="fr-FR" sz="1200" b="1" dirty="0" smtClean="0"/>
              <a:t>	</a:t>
            </a:r>
            <a:r>
              <a:rPr lang="fr-FR" sz="1200" b="1" dirty="0" err="1" smtClean="0"/>
              <a:t>métastases</a:t>
            </a:r>
            <a:r>
              <a:rPr lang="fr-FR" sz="1200" b="1" dirty="0" smtClean="0"/>
              <a:t> </a:t>
            </a:r>
            <a:r>
              <a:rPr lang="fr-FR" sz="1200" b="1" dirty="0"/>
              <a:t>en </a:t>
            </a:r>
            <a:r>
              <a:rPr lang="fr-FR" sz="1200" b="1" dirty="0" smtClean="0"/>
              <a:t>transit </a:t>
            </a:r>
            <a:r>
              <a:rPr lang="fr-FR" sz="1200" b="1" dirty="0"/>
              <a:t>avec </a:t>
            </a:r>
            <a:r>
              <a:rPr lang="fr-FR" sz="1200" b="1" dirty="0" err="1" smtClean="0"/>
              <a:t>métastase</a:t>
            </a:r>
            <a:r>
              <a:rPr lang="fr-FR" sz="1200" b="1" dirty="0" smtClean="0"/>
              <a:t>(s</a:t>
            </a:r>
            <a:r>
              <a:rPr lang="fr-FR" sz="1200" b="1" dirty="0"/>
              <a:t>) ganglionnaire(s) </a:t>
            </a:r>
            <a:r>
              <a:rPr lang="fr-FR" sz="1200" b="1" dirty="0" err="1"/>
              <a:t>régionale</a:t>
            </a:r>
            <a:r>
              <a:rPr lang="fr-FR" sz="1200" b="1" dirty="0"/>
              <a:t>(s) (N3), </a:t>
            </a:r>
            <a:r>
              <a:rPr lang="fr-FR" sz="1200" b="1" dirty="0" smtClean="0"/>
              <a:t>M0</a:t>
            </a:r>
          </a:p>
          <a:p>
            <a:endParaRPr lang="fr-FR" sz="800" b="1" dirty="0"/>
          </a:p>
          <a:p>
            <a:r>
              <a:rPr lang="fr-FR" sz="1200" b="1" dirty="0"/>
              <a:t>Stade IV 	</a:t>
            </a:r>
            <a:r>
              <a:rPr lang="fr-FR" sz="1200" b="1" dirty="0" err="1"/>
              <a:t>Métastases</a:t>
            </a:r>
            <a:r>
              <a:rPr lang="fr-FR" sz="1200" b="1" dirty="0"/>
              <a:t> à distance (tous </a:t>
            </a:r>
            <a:r>
              <a:rPr lang="fr-FR" sz="1200" b="1" dirty="0" err="1"/>
              <a:t>pT</a:t>
            </a:r>
            <a:r>
              <a:rPr lang="fr-FR" sz="1200" b="1" dirty="0"/>
              <a:t>, tous N, M1</a:t>
            </a:r>
            <a:r>
              <a:rPr lang="fr-FR" sz="12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59" name="Titre 2"/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6705600" cy="1249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TRAITEMENT DU MM stade I, II, et III</a:t>
            </a:r>
            <a:endParaRPr lang="fr-FR" dirty="0"/>
          </a:p>
        </p:txBody>
      </p:sp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990600" y="1981200"/>
            <a:ext cx="761384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Le traitement du mélanome est essentiellement chirurgical:</a:t>
            </a:r>
          </a:p>
          <a:p>
            <a:endParaRPr lang="fr-FR" sz="1600" b="1" dirty="0" smtClean="0">
              <a:solidFill>
                <a:srgbClr val="FF0000"/>
              </a:solidFill>
            </a:endParaRPr>
          </a:p>
          <a:p>
            <a:r>
              <a:rPr lang="fr-FR" sz="16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600" b="1" dirty="0" smtClean="0"/>
              <a:t>Marges d’</a:t>
            </a:r>
            <a:r>
              <a:rPr lang="fr-FR" sz="1600" b="1" dirty="0"/>
              <a:t>e</a:t>
            </a:r>
            <a:r>
              <a:rPr lang="fr-FR" sz="1600" b="1" dirty="0" smtClean="0"/>
              <a:t>xérèse </a:t>
            </a:r>
            <a:r>
              <a:rPr lang="fr-FR" sz="1600" b="1" dirty="0" smtClean="0"/>
              <a:t>en fonction </a:t>
            </a:r>
            <a:r>
              <a:rPr lang="fr-FR" sz="1600" b="1" dirty="0"/>
              <a:t>de l’épaisseur de la tumeur (Indice de BRESLOW)</a:t>
            </a:r>
          </a:p>
          <a:p>
            <a:r>
              <a:rPr lang="fr-FR" sz="1600" b="1" dirty="0"/>
              <a:t>	MM in situ : marges de 0,5 à 1cm( DUBREUILH)</a:t>
            </a:r>
          </a:p>
          <a:p>
            <a:r>
              <a:rPr lang="fr-FR" sz="1600" b="1" dirty="0"/>
              <a:t>	B&lt; ou = 1 mm: marges de 1cm</a:t>
            </a:r>
          </a:p>
          <a:p>
            <a:r>
              <a:rPr lang="fr-FR" sz="1600" b="1" dirty="0"/>
              <a:t>	1&lt;B&lt;2 mm: marges de 1 à 2cm</a:t>
            </a:r>
          </a:p>
          <a:p>
            <a:r>
              <a:rPr lang="fr-FR" sz="1600" b="1" dirty="0"/>
              <a:t>	2&lt;B&lt;4 mm: marges de 2 cm</a:t>
            </a:r>
          </a:p>
          <a:p>
            <a:r>
              <a:rPr lang="fr-FR" sz="1600" b="1" dirty="0"/>
              <a:t>	B&gt; 4 mm: marges de 2 à 3 cm</a:t>
            </a:r>
          </a:p>
          <a:p>
            <a:endParaRPr lang="fr-FR" sz="1600" b="1" dirty="0" smtClean="0"/>
          </a:p>
          <a:p>
            <a:pPr>
              <a:tabLst>
                <a:tab pos="180975" algn="l"/>
              </a:tabLst>
            </a:pPr>
            <a:r>
              <a:rPr lang="fr-FR" sz="1600" b="1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600" b="1" dirty="0" smtClean="0"/>
              <a:t>Exérèse </a:t>
            </a:r>
            <a:r>
              <a:rPr lang="fr-FR" sz="1600" b="1" dirty="0"/>
              <a:t>du </a:t>
            </a:r>
            <a:r>
              <a:rPr lang="fr-FR" sz="1600" b="1" dirty="0" err="1"/>
              <a:t>gg</a:t>
            </a:r>
            <a:r>
              <a:rPr lang="fr-FR" sz="1600" b="1" dirty="0"/>
              <a:t> sentinelle</a:t>
            </a:r>
            <a:r>
              <a:rPr lang="fr-FR" sz="1600" b="1" dirty="0" smtClean="0"/>
              <a:t> recommandée  </a:t>
            </a:r>
            <a:r>
              <a:rPr lang="fr-FR" sz="1600" b="1" dirty="0"/>
              <a:t>si B&gt;1mm = facteur pronostic</a:t>
            </a:r>
          </a:p>
          <a:p>
            <a:endParaRPr lang="fr-FR" sz="1600" b="1" dirty="0" smtClean="0"/>
          </a:p>
          <a:p>
            <a:pPr marL="360363" indent="-360363">
              <a:buFont typeface="Wingdings"/>
              <a:buChar char="v"/>
            </a:pPr>
            <a:r>
              <a:rPr lang="fr-FR" sz="1600" b="1" dirty="0" smtClean="0"/>
              <a:t>Curage </a:t>
            </a:r>
            <a:r>
              <a:rPr lang="fr-FR" sz="1600" b="1" dirty="0" err="1"/>
              <a:t>gg</a:t>
            </a:r>
            <a:r>
              <a:rPr lang="fr-FR" sz="1600" b="1" dirty="0"/>
              <a:t> adjuvant recommandé surtout si effraction de la </a:t>
            </a:r>
            <a:r>
              <a:rPr lang="fr-FR" sz="1600" b="1" dirty="0" smtClean="0"/>
              <a:t>capsule…</a:t>
            </a:r>
          </a:p>
          <a:p>
            <a:pPr>
              <a:tabLst>
                <a:tab pos="361950" algn="l"/>
              </a:tabLst>
            </a:pPr>
            <a:r>
              <a:rPr lang="fr-FR" sz="1600" b="1" dirty="0" smtClean="0"/>
              <a:t>	intérêt thérapeutique </a:t>
            </a:r>
            <a:r>
              <a:rPr lang="fr-FR" sz="1600" b="1" dirty="0"/>
              <a:t>discuté</a:t>
            </a:r>
            <a:endParaRPr lang="fr-FR" sz="1600" b="1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73162"/>
          </a:xfrm>
        </p:spPr>
        <p:txBody>
          <a:bodyPr/>
          <a:lstStyle/>
          <a:p>
            <a:pPr>
              <a:defRPr/>
            </a:pPr>
            <a:r>
              <a:rPr lang="fr-FR" sz="4000" b="1" dirty="0">
                <a:ea typeface="+mj-ea"/>
                <a:cs typeface="+mj-cs"/>
              </a:rPr>
              <a:t>TRAITEMENT</a:t>
            </a:r>
            <a:r>
              <a:rPr lang="fr-FR" sz="4000" b="1" dirty="0" smtClean="0">
                <a:ea typeface="+mj-ea"/>
                <a:cs typeface="+mj-cs"/>
              </a:rPr>
              <a:t> ADJUVANT DU </a:t>
            </a:r>
            <a:r>
              <a:rPr lang="fr-FR" sz="4000" b="1" dirty="0">
                <a:ea typeface="+mj-ea"/>
                <a:cs typeface="+mj-cs"/>
              </a:rPr>
              <a:t>MM stade II, III</a:t>
            </a:r>
            <a:r>
              <a:rPr lang="fr-FR" sz="4000" b="1" dirty="0" smtClean="0">
                <a:ea typeface="+mj-ea"/>
                <a:cs typeface="+mj-cs"/>
              </a:rPr>
              <a:t/>
            </a:r>
            <a:br>
              <a:rPr lang="fr-FR" sz="4000" b="1" dirty="0" smtClean="0">
                <a:ea typeface="+mj-ea"/>
                <a:cs typeface="+mj-cs"/>
              </a:rPr>
            </a:br>
            <a:endParaRPr lang="fr-FR" sz="4000" b="1" dirty="0">
              <a:ln w="19050" cap="flat" cmpd="sng" algn="ctr">
                <a:solidFill>
                  <a:schemeClr val="tx1">
                    <a:alpha val="57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0504D"/>
              </a:solidFill>
              <a:ea typeface="+mj-ea"/>
              <a:cs typeface="+mj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08038" y="1839913"/>
            <a:ext cx="8159221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Tumeurs à </a:t>
            </a:r>
            <a:r>
              <a:rPr lang="fr-FR" sz="2000" b="1" dirty="0" err="1">
                <a:solidFill>
                  <a:schemeClr val="accent2"/>
                </a:solidFill>
              </a:rPr>
              <a:t>Breslow</a:t>
            </a:r>
            <a:r>
              <a:rPr lang="fr-FR" sz="2000" b="1" dirty="0">
                <a:solidFill>
                  <a:schemeClr val="accent2"/>
                </a:solidFill>
              </a:rPr>
              <a:t> &gt;1,5 mm ,avec ulcération et /ou métastases </a:t>
            </a:r>
            <a:r>
              <a:rPr lang="fr-FR" sz="2000" b="1" dirty="0" err="1">
                <a:solidFill>
                  <a:schemeClr val="accent2"/>
                </a:solidFill>
              </a:rPr>
              <a:t>gg</a:t>
            </a:r>
            <a:endParaRPr lang="fr-FR" sz="2000" b="1" dirty="0">
              <a:solidFill>
                <a:schemeClr val="accent2"/>
              </a:solidFill>
            </a:endParaRPr>
          </a:p>
          <a:p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L’existant :</a:t>
            </a:r>
            <a:endParaRPr lang="fr-FR" sz="1800" dirty="0"/>
          </a:p>
          <a:p>
            <a:r>
              <a:rPr lang="fr-FR" sz="1800" dirty="0"/>
              <a:t>		INF à faibles doses sur B&gt;1.5mm, N0</a:t>
            </a:r>
          </a:p>
          <a:p>
            <a:r>
              <a:rPr lang="fr-FR" sz="1800" dirty="0"/>
              <a:t>		</a:t>
            </a:r>
            <a:r>
              <a:rPr lang="fr-FR" sz="1800" dirty="0">
                <a:solidFill>
                  <a:srgbClr val="FCA904"/>
                </a:solidFill>
              </a:rPr>
              <a:t>I</a:t>
            </a:r>
            <a:r>
              <a:rPr lang="fr-FR" sz="1800" dirty="0">
                <a:solidFill>
                  <a:srgbClr val="1E1C11"/>
                </a:solidFill>
              </a:rPr>
              <a:t>NF à fortes doses </a:t>
            </a:r>
            <a:r>
              <a:rPr lang="fr-FR" sz="1800" dirty="0"/>
              <a:t>(KIRKWOOD) si méta </a:t>
            </a:r>
            <a:r>
              <a:rPr lang="fr-FR" sz="1800" dirty="0" err="1"/>
              <a:t>gg</a:t>
            </a:r>
            <a:r>
              <a:rPr lang="fr-FR" sz="1800" dirty="0"/>
              <a:t> après curage</a:t>
            </a:r>
          </a:p>
          <a:p>
            <a:r>
              <a:rPr lang="fr-FR" sz="1800" dirty="0"/>
              <a:t>		</a:t>
            </a:r>
            <a:r>
              <a:rPr lang="fr-FR" sz="1800" dirty="0" smtClean="0">
                <a:sym typeface="Wingdings" pitchFamily="-107" charset="2"/>
              </a:rPr>
              <a:t> Bénéfice </a:t>
            </a:r>
            <a:r>
              <a:rPr lang="fr-FR" sz="1800" dirty="0">
                <a:sym typeface="Wingdings" pitchFamily="-107" charset="2"/>
              </a:rPr>
              <a:t>en survie sans récidive sauf si </a:t>
            </a:r>
            <a:r>
              <a:rPr lang="fr-FR" sz="1800" dirty="0" err="1">
                <a:sym typeface="Wingdings" pitchFamily="-107" charset="2"/>
              </a:rPr>
              <a:t>gg</a:t>
            </a:r>
            <a:r>
              <a:rPr lang="fr-FR" sz="1800" dirty="0">
                <a:sym typeface="Wingdings" pitchFamily="-107" charset="2"/>
              </a:rPr>
              <a:t> macroscopique avec</a:t>
            </a:r>
          </a:p>
          <a:p>
            <a:r>
              <a:rPr lang="fr-FR" sz="1800" dirty="0">
                <a:sym typeface="Wingdings" pitchFamily="-107" charset="2"/>
              </a:rPr>
              <a:t>		 effraction capsulaire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A </a:t>
            </a:r>
            <a:r>
              <a:rPr lang="fr-FR" sz="1800" dirty="0"/>
              <a:t>venir</a:t>
            </a:r>
          </a:p>
          <a:p>
            <a:r>
              <a:rPr lang="fr-FR" sz="1800" dirty="0"/>
              <a:t>		radiothérapie  de l’aire </a:t>
            </a:r>
            <a:r>
              <a:rPr lang="fr-FR" sz="1800" dirty="0" err="1"/>
              <a:t>gg</a:t>
            </a:r>
            <a:r>
              <a:rPr lang="fr-FR" sz="1800" dirty="0"/>
              <a:t> après curage </a:t>
            </a:r>
            <a:r>
              <a:rPr lang="fr-FR" sz="1800" dirty="0" err="1"/>
              <a:t>gg</a:t>
            </a:r>
            <a:endParaRPr lang="fr-FR" sz="1800" dirty="0"/>
          </a:p>
          <a:p>
            <a:r>
              <a:rPr lang="fr-FR" sz="1800" dirty="0"/>
              <a:t>		vaccination  anti MAGE 3</a:t>
            </a:r>
          </a:p>
          <a:p>
            <a:r>
              <a:rPr lang="fr-FR" sz="1800" dirty="0"/>
              <a:t>		Anti CTLA4, Anti PD1</a:t>
            </a:r>
          </a:p>
          <a:p>
            <a:r>
              <a:rPr lang="fr-FR" sz="1800" dirty="0"/>
              <a:t>		Anti  </a:t>
            </a:r>
            <a:r>
              <a:rPr lang="fr-FR" sz="1800" dirty="0" smtClean="0"/>
              <a:t>BRAF, anti MEK</a:t>
            </a:r>
            <a:endParaRPr lang="fr-FR" sz="1800" dirty="0"/>
          </a:p>
        </p:txBody>
      </p:sp>
      <p:pic>
        <p:nvPicPr>
          <p:cNvPr id="20484" name="Picture 2" descr="Dubreuilh jj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1600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15414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7" name="Titre 2"/>
          <p:cNvSpPr>
            <a:spLocks noGrp="1"/>
          </p:cNvSpPr>
          <p:nvPr>
            <p:ph type="title"/>
          </p:nvPr>
        </p:nvSpPr>
        <p:spPr bwMode="auto">
          <a:xfrm>
            <a:off x="1981200" y="457200"/>
            <a:ext cx="67056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 dirty="0"/>
              <a:t>TRAITEMENT DU MM METASTATIQUE</a:t>
            </a:r>
          </a:p>
        </p:txBody>
      </p:sp>
      <p:sp>
        <p:nvSpPr>
          <p:cNvPr id="21508" name="ZoneTexte 4"/>
          <p:cNvSpPr txBox="1">
            <a:spLocks noChangeArrowheads="1"/>
          </p:cNvSpPr>
          <p:nvPr/>
        </p:nvSpPr>
        <p:spPr bwMode="auto">
          <a:xfrm>
            <a:off x="685800" y="1600200"/>
            <a:ext cx="76485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fr-FR" sz="1800" dirty="0"/>
          </a:p>
          <a:p>
            <a:r>
              <a:rPr lang="fr-FR" dirty="0" smtClean="0">
                <a:solidFill>
                  <a:srgbClr val="FF0000"/>
                </a:solidFill>
              </a:rPr>
              <a:t>Discussion </a:t>
            </a:r>
            <a:r>
              <a:rPr lang="fr-FR" dirty="0">
                <a:solidFill>
                  <a:srgbClr val="FF0000"/>
                </a:solidFill>
              </a:rPr>
              <a:t>en RCP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✚✚✚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sz="1800" dirty="0" smtClean="0"/>
          </a:p>
          <a:p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Si </a:t>
            </a:r>
            <a:r>
              <a:rPr lang="fr-FR" sz="1800" dirty="0"/>
              <a:t>lésion  </a:t>
            </a:r>
            <a:r>
              <a:rPr lang="fr-FR" sz="1800" dirty="0" err="1"/>
              <a:t>résécable</a:t>
            </a:r>
            <a:r>
              <a:rPr lang="fr-FR" sz="1800" dirty="0"/>
              <a:t> toujours prioriser</a:t>
            </a:r>
            <a:r>
              <a:rPr lang="fr-FR" sz="1800" dirty="0" smtClean="0"/>
              <a:t> </a:t>
            </a:r>
            <a:r>
              <a:rPr lang="fr-FR" sz="1800" dirty="0"/>
              <a:t>e</a:t>
            </a:r>
            <a:r>
              <a:rPr lang="fr-FR" sz="1800" dirty="0" smtClean="0"/>
              <a:t>xérèse </a:t>
            </a:r>
            <a:r>
              <a:rPr lang="fr-FR" sz="1800" dirty="0"/>
              <a:t>chirurgicale</a:t>
            </a:r>
          </a:p>
          <a:p>
            <a:endParaRPr lang="fr-FR" sz="1800" dirty="0" smtClean="0"/>
          </a:p>
          <a:p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Si </a:t>
            </a:r>
            <a:r>
              <a:rPr lang="fr-FR" sz="1800" dirty="0"/>
              <a:t>non </a:t>
            </a:r>
            <a:r>
              <a:rPr lang="fr-FR" sz="1800" dirty="0" err="1"/>
              <a:t>résécable</a:t>
            </a:r>
            <a:r>
              <a:rPr lang="fr-FR" sz="1800" dirty="0"/>
              <a:t> ( Stade </a:t>
            </a:r>
            <a:r>
              <a:rPr lang="fr-FR" sz="1800" dirty="0" err="1"/>
              <a:t>IIIc</a:t>
            </a:r>
            <a:r>
              <a:rPr lang="fr-FR" sz="1800" dirty="0"/>
              <a:t>, IV), toujours prioriser avec</a:t>
            </a:r>
            <a:r>
              <a:rPr lang="fr-FR" sz="1800" dirty="0" smtClean="0"/>
              <a:t> accord </a:t>
            </a:r>
            <a:r>
              <a:rPr lang="fr-FR" sz="1800" dirty="0"/>
              <a:t>du patient ,</a:t>
            </a:r>
          </a:p>
          <a:p>
            <a:r>
              <a:rPr lang="fr-FR" sz="1800" dirty="0"/>
              <a:t> </a:t>
            </a:r>
            <a:r>
              <a:rPr lang="fr-FR" sz="1800" dirty="0" smtClean="0"/>
              <a:t> </a:t>
            </a:r>
            <a:r>
              <a:rPr lang="fr-FR" sz="1800" dirty="0" err="1" smtClean="0"/>
              <a:t>lnclusion</a:t>
            </a:r>
            <a:r>
              <a:rPr lang="fr-FR" sz="1800" dirty="0" smtClean="0"/>
              <a:t> </a:t>
            </a:r>
            <a:r>
              <a:rPr lang="fr-FR" sz="1800" dirty="0"/>
              <a:t>dans des essais thérapeutiques</a:t>
            </a:r>
          </a:p>
          <a:p>
            <a:endParaRPr lang="fr-FR" sz="1800" dirty="0" smtClean="0"/>
          </a:p>
          <a:p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Procéder </a:t>
            </a:r>
            <a:r>
              <a:rPr lang="fr-FR" sz="1800" dirty="0"/>
              <a:t>à recherche de mutation BRAF sur la tumeur (positive dans 50% des MM)</a:t>
            </a:r>
          </a:p>
          <a:p>
            <a:endParaRPr lang="fr-FR" sz="1800" dirty="0" smtClean="0"/>
          </a:p>
          <a:p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Toujours </a:t>
            </a:r>
            <a:r>
              <a:rPr lang="fr-FR" sz="1800" dirty="0"/>
              <a:t>évaluer l’espérance de vie , l’indice OMS, le nombre de métastases et leur pronostic immédiat</a:t>
            </a:r>
          </a:p>
          <a:p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381000" y="5791200"/>
            <a:ext cx="704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err="1" smtClean="0">
                <a:solidFill>
                  <a:srgbClr val="0000FF"/>
                </a:solidFill>
              </a:rPr>
              <a:t>Ref</a:t>
            </a:r>
            <a:r>
              <a:rPr lang="fr-FR" sz="1800" i="1" dirty="0" smtClean="0">
                <a:solidFill>
                  <a:srgbClr val="0000FF"/>
                </a:solidFill>
              </a:rPr>
              <a:t>: </a:t>
            </a:r>
            <a:r>
              <a:rPr lang="fr-FR" sz="1800" i="1" dirty="0" err="1" smtClean="0">
                <a:solidFill>
                  <a:srgbClr val="0000FF"/>
                </a:solidFill>
              </a:rPr>
              <a:t>Mélanome</a:t>
            </a:r>
            <a:r>
              <a:rPr lang="fr-FR" sz="1800" i="1" dirty="0" smtClean="0">
                <a:solidFill>
                  <a:srgbClr val="0000FF"/>
                </a:solidFill>
              </a:rPr>
              <a:t> </a:t>
            </a:r>
            <a:r>
              <a:rPr lang="fr-FR" sz="1800" i="1" dirty="0" err="1" smtClean="0">
                <a:solidFill>
                  <a:srgbClr val="0000FF"/>
                </a:solidFill>
              </a:rPr>
              <a:t>Cutané</a:t>
            </a:r>
            <a:r>
              <a:rPr lang="fr-FR" sz="1800" i="1" dirty="0" smtClean="0">
                <a:solidFill>
                  <a:srgbClr val="0000FF"/>
                </a:solidFill>
              </a:rPr>
              <a:t> </a:t>
            </a:r>
            <a:r>
              <a:rPr lang="fr-FR" sz="1800" i="1" dirty="0" err="1" smtClean="0">
                <a:solidFill>
                  <a:srgbClr val="0000FF"/>
                </a:solidFill>
              </a:rPr>
              <a:t>Métastatique</a:t>
            </a:r>
            <a:r>
              <a:rPr lang="fr-FR" sz="1800" i="1" dirty="0" smtClean="0">
                <a:solidFill>
                  <a:srgbClr val="0000FF"/>
                </a:solidFill>
              </a:rPr>
              <a:t>: Recommandations professionnelles </a:t>
            </a:r>
          </a:p>
          <a:p>
            <a:r>
              <a:rPr lang="fr-FR" sz="1800" i="1" dirty="0" smtClean="0">
                <a:solidFill>
                  <a:srgbClr val="0000FF"/>
                </a:solidFill>
              </a:rPr>
              <a:t>  (INCA-SFD </a:t>
            </a:r>
            <a:r>
              <a:rPr lang="fr-FR" sz="1800" i="1" dirty="0" err="1" smtClean="0">
                <a:solidFill>
                  <a:srgbClr val="0000FF"/>
                </a:solidFill>
              </a:rPr>
              <a:t>oct</a:t>
            </a:r>
            <a:r>
              <a:rPr lang="fr-FR" sz="1800" i="1" dirty="0" smtClean="0">
                <a:solidFill>
                  <a:srgbClr val="0000FF"/>
                </a:solidFill>
              </a:rPr>
              <a:t> 2013)</a:t>
            </a:r>
            <a:endParaRPr lang="fr-FR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3281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TRAITEMENT DU MM METASTATIQUE</a:t>
            </a:r>
          </a:p>
        </p:txBody>
      </p:sp>
      <p:sp>
        <p:nvSpPr>
          <p:cNvPr id="22532" name="ZoneTexte 3"/>
          <p:cNvSpPr txBox="1">
            <a:spLocks noChangeArrowheads="1"/>
          </p:cNvSpPr>
          <p:nvPr/>
        </p:nvSpPr>
        <p:spPr bwMode="auto">
          <a:xfrm>
            <a:off x="1143000" y="1916832"/>
            <a:ext cx="745729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Si Présence de Mutation du gène  BRAF</a:t>
            </a:r>
          </a:p>
          <a:p>
            <a:endParaRPr lang="fr-FR" sz="1400" b="1" dirty="0">
              <a:solidFill>
                <a:srgbClr val="FF0000"/>
              </a:solidFill>
            </a:endParaRPr>
          </a:p>
          <a:p>
            <a:r>
              <a:rPr lang="fr-FR" sz="1400" dirty="0"/>
              <a:t>	Si évolutivité </a:t>
            </a:r>
            <a:r>
              <a:rPr lang="fr-FR" sz="1400" dirty="0" err="1"/>
              <a:t>lente</a:t>
            </a:r>
            <a:r>
              <a:rPr lang="fr-FR" sz="1400" dirty="0" err="1">
                <a:sym typeface="Wingdings" pitchFamily="-107" charset="2"/>
              </a:rPr>
              <a:t></a:t>
            </a:r>
            <a:r>
              <a:rPr lang="fr-FR" sz="1400" dirty="0" err="1"/>
              <a:t>DTIC</a:t>
            </a:r>
            <a:r>
              <a:rPr lang="fr-FR" sz="1400" dirty="0"/>
              <a:t> ou anti BRAF (</a:t>
            </a:r>
            <a:r>
              <a:rPr lang="fr-FR" sz="1400" dirty="0" err="1"/>
              <a:t>Vémurafenib</a:t>
            </a:r>
            <a:r>
              <a:rPr lang="fr-FR" sz="1400" dirty="0"/>
              <a:t>)</a:t>
            </a:r>
          </a:p>
          <a:p>
            <a:r>
              <a:rPr lang="fr-FR" sz="1400" dirty="0"/>
              <a:t>	Si évolutivité </a:t>
            </a:r>
            <a:r>
              <a:rPr lang="fr-FR" sz="1400" dirty="0" err="1"/>
              <a:t>rapide</a:t>
            </a:r>
            <a:r>
              <a:rPr lang="fr-FR" sz="1400" dirty="0" err="1">
                <a:sym typeface="Wingdings" pitchFamily="-107" charset="2"/>
              </a:rPr>
              <a:t></a:t>
            </a:r>
            <a:r>
              <a:rPr lang="fr-FR" sz="1400" dirty="0" err="1"/>
              <a:t>Anti</a:t>
            </a:r>
            <a:r>
              <a:rPr lang="fr-FR" sz="1400" dirty="0"/>
              <a:t> BRAF (</a:t>
            </a:r>
            <a:r>
              <a:rPr lang="fr-FR" sz="1400" dirty="0" err="1"/>
              <a:t>Vémurafenib</a:t>
            </a:r>
            <a:r>
              <a:rPr lang="fr-FR" sz="1400" dirty="0"/>
              <a:t>)</a:t>
            </a:r>
          </a:p>
          <a:p>
            <a:endParaRPr lang="fr-FR" sz="1400" dirty="0" smtClean="0"/>
          </a:p>
          <a:p>
            <a:r>
              <a:rPr lang="fr-FR" sz="14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600" b="1" dirty="0" smtClean="0"/>
              <a:t>Le </a:t>
            </a:r>
            <a:r>
              <a:rPr lang="fr-FR" sz="1600" b="1" dirty="0" err="1"/>
              <a:t>Vémurafénib</a:t>
            </a:r>
            <a:r>
              <a:rPr lang="fr-FR" sz="1600" b="1" dirty="0"/>
              <a:t> ( </a:t>
            </a:r>
            <a:r>
              <a:rPr lang="fr-FR" sz="1600" b="1" dirty="0" smtClean="0"/>
              <a:t>ZELBORAF® </a:t>
            </a:r>
            <a:r>
              <a:rPr lang="fr-FR" sz="1600" b="1" dirty="0"/>
              <a:t>)</a:t>
            </a:r>
            <a:r>
              <a:rPr lang="fr-FR" sz="1600" b="1" dirty="0" smtClean="0"/>
              <a:t> </a:t>
            </a:r>
            <a:r>
              <a:rPr lang="fr-FR" sz="1400" dirty="0" smtClean="0"/>
              <a:t>est une </a:t>
            </a:r>
            <a:r>
              <a:rPr lang="fr-FR" sz="1400" dirty="0"/>
              <a:t>thérapie ciblée par voie orale </a:t>
            </a:r>
            <a:r>
              <a:rPr lang="fr-FR" sz="1400" dirty="0" smtClean="0"/>
              <a:t>qui inhibe </a:t>
            </a:r>
            <a:r>
              <a:rPr lang="fr-FR" sz="1400" dirty="0"/>
              <a:t>la protéine</a:t>
            </a:r>
          </a:p>
          <a:p>
            <a:r>
              <a:rPr lang="fr-FR" sz="1400" dirty="0"/>
              <a:t> BRAF mutée, bloque la cascade d’activation et a donc un effet inhibiteur sur la </a:t>
            </a:r>
          </a:p>
          <a:p>
            <a:r>
              <a:rPr lang="fr-FR" sz="1400" dirty="0"/>
              <a:t>Prolifération </a:t>
            </a:r>
            <a:r>
              <a:rPr lang="fr-FR" sz="1400" dirty="0" err="1"/>
              <a:t>celllulaire</a:t>
            </a:r>
            <a:endParaRPr lang="fr-FR" sz="1400" dirty="0"/>
          </a:p>
          <a:p>
            <a:r>
              <a:rPr lang="fr-FR" sz="1400" dirty="0"/>
              <a:t>Taux de réponse avec </a:t>
            </a:r>
            <a:r>
              <a:rPr lang="fr-FR" sz="1400" dirty="0" err="1"/>
              <a:t>Vémurafénib</a:t>
            </a:r>
            <a:r>
              <a:rPr lang="fr-FR" sz="1400" dirty="0"/>
              <a:t>=48% avec augmentation de la survie globale</a:t>
            </a:r>
          </a:p>
          <a:p>
            <a:r>
              <a:rPr lang="fr-FR" sz="1400" dirty="0"/>
              <a:t> et de la survie sans </a:t>
            </a:r>
            <a:r>
              <a:rPr lang="fr-FR" sz="1400" dirty="0" smtClean="0"/>
              <a:t>récidive</a:t>
            </a:r>
          </a:p>
          <a:p>
            <a:endParaRPr lang="fr-FR" sz="1400" dirty="0"/>
          </a:p>
          <a:p>
            <a:r>
              <a:rPr lang="fr-FR" sz="1400" dirty="0"/>
              <a:t>En cas d’échappement discuter au cas par </a:t>
            </a:r>
            <a:r>
              <a:rPr lang="fr-FR" sz="1400" dirty="0" err="1" smtClean="0"/>
              <a:t>casl</a:t>
            </a:r>
            <a:r>
              <a:rPr lang="fr-FR" sz="1400" dirty="0" smtClean="0"/>
              <a:t> le  </a:t>
            </a:r>
            <a:r>
              <a:rPr lang="fr-FR" sz="1400" dirty="0" err="1" smtClean="0"/>
              <a:t>switch</a:t>
            </a:r>
            <a:r>
              <a:rPr lang="fr-FR" sz="1400" dirty="0"/>
              <a:t> </a:t>
            </a:r>
            <a:r>
              <a:rPr lang="fr-FR" sz="1400" dirty="0" smtClean="0"/>
              <a:t>de </a:t>
            </a:r>
            <a:r>
              <a:rPr lang="fr-FR" sz="1400" dirty="0"/>
              <a:t>la monothérapie</a:t>
            </a:r>
          </a:p>
          <a:p>
            <a:r>
              <a:rPr lang="fr-FR" sz="1400" dirty="0"/>
              <a:t>	DTIC, </a:t>
            </a:r>
          </a:p>
          <a:p>
            <a:r>
              <a:rPr lang="fr-FR" sz="1400" dirty="0"/>
              <a:t>	</a:t>
            </a:r>
            <a:r>
              <a:rPr lang="fr-FR" sz="1400" dirty="0" err="1" smtClean="0"/>
              <a:t>Vémurafenib</a:t>
            </a:r>
            <a:endParaRPr lang="fr-FR" sz="1400" dirty="0" smtClean="0"/>
          </a:p>
          <a:p>
            <a:r>
              <a:rPr lang="fr-FR" sz="1400" dirty="0"/>
              <a:t>	</a:t>
            </a:r>
            <a:r>
              <a:rPr lang="fr-FR" sz="1400" dirty="0" err="1"/>
              <a:t>Ipilimumab</a:t>
            </a:r>
            <a:endParaRPr lang="fr-FR" sz="1400" dirty="0"/>
          </a:p>
          <a:p>
            <a:r>
              <a:rPr lang="fr-FR" sz="1400" dirty="0"/>
              <a:t>	</a:t>
            </a:r>
            <a:r>
              <a:rPr lang="fr-FR" sz="1400" dirty="0" err="1"/>
              <a:t>Témozolomib</a:t>
            </a:r>
            <a:r>
              <a:rPr lang="fr-FR" sz="1400" dirty="0"/>
              <a:t> (si intérêt d’une voie orale hors AMM</a:t>
            </a:r>
          </a:p>
          <a:p>
            <a:endParaRPr lang="fr-FR" sz="1400" dirty="0"/>
          </a:p>
          <a:p>
            <a:r>
              <a:rPr lang="fr-FR" sz="1400" dirty="0"/>
              <a:t>Ou soins de support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5" name="Titr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9817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TRAITEMENT DU MM METASTATIQUE</a:t>
            </a:r>
          </a:p>
        </p:txBody>
      </p:sp>
      <p:sp>
        <p:nvSpPr>
          <p:cNvPr id="23556" name="ZoneTexte 3"/>
          <p:cNvSpPr txBox="1">
            <a:spLocks noChangeArrowheads="1"/>
          </p:cNvSpPr>
          <p:nvPr/>
        </p:nvSpPr>
        <p:spPr bwMode="auto">
          <a:xfrm>
            <a:off x="467544" y="1909171"/>
            <a:ext cx="84249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SI absence de mutation du gène BRAF</a:t>
            </a:r>
          </a:p>
          <a:p>
            <a:endParaRPr lang="fr-FR" sz="1400" dirty="0" smtClean="0"/>
          </a:p>
          <a:p>
            <a:r>
              <a:rPr lang="fr-FR" sz="14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600" b="1" dirty="0" smtClean="0"/>
              <a:t>Monothérapie </a:t>
            </a:r>
            <a:r>
              <a:rPr lang="fr-FR" sz="1600" b="1" dirty="0"/>
              <a:t>par DTIC ou </a:t>
            </a:r>
            <a:r>
              <a:rPr lang="fr-FR" sz="1600" b="1" dirty="0" smtClean="0"/>
              <a:t>IPILIMUMAB (YERVOY®)</a:t>
            </a:r>
          </a:p>
          <a:p>
            <a:r>
              <a:rPr lang="fr-FR" sz="1600" b="1" dirty="0" smtClean="0">
                <a:latin typeface="Wingdings"/>
                <a:ea typeface="Wingdings"/>
                <a:cs typeface="Wingdings"/>
                <a:sym typeface="Wingdings" pitchFamily="-107" charset="2"/>
              </a:rPr>
              <a:t> </a:t>
            </a:r>
            <a:r>
              <a:rPr lang="fr-FR" sz="1600" b="1" dirty="0" smtClean="0">
                <a:sym typeface="Wingdings" pitchFamily="-107" charset="2"/>
              </a:rPr>
              <a:t>L</a:t>
            </a:r>
            <a:r>
              <a:rPr lang="fr-FR" sz="1600" b="1" dirty="0" smtClean="0">
                <a:sym typeface="Wingdings" pitchFamily="-107" charset="2"/>
              </a:rPr>
              <a:t>’’IPILIMUMAB </a:t>
            </a:r>
            <a:r>
              <a:rPr lang="fr-FR" sz="1600" b="1" dirty="0">
                <a:sym typeface="Wingdings" pitchFamily="-107" charset="2"/>
              </a:rPr>
              <a:t>ou anti CTLA4  est un </a:t>
            </a:r>
            <a:r>
              <a:rPr lang="fr-FR" sz="1600" b="1" dirty="0" err="1">
                <a:sym typeface="Wingdings" pitchFamily="-107" charset="2"/>
              </a:rPr>
              <a:t>Ac</a:t>
            </a:r>
            <a:r>
              <a:rPr lang="fr-FR" sz="1600" b="1" dirty="0">
                <a:sym typeface="Wingdings" pitchFamily="-107" charset="2"/>
              </a:rPr>
              <a:t> bloquant  le récepteur CTLA4 situé sur </a:t>
            </a:r>
            <a:r>
              <a:rPr lang="fr-FR" sz="1600" b="1" dirty="0" smtClean="0">
                <a:sym typeface="Wingdings" pitchFamily="-107" charset="2"/>
              </a:rPr>
              <a:t>la membrane </a:t>
            </a:r>
            <a:r>
              <a:rPr lang="fr-FR" sz="1600" b="1" dirty="0">
                <a:sym typeface="Wingdings" pitchFamily="-107" charset="2"/>
              </a:rPr>
              <a:t>du lymphocyte T</a:t>
            </a:r>
            <a:r>
              <a:rPr lang="fr-FR" sz="1600" b="1" dirty="0" smtClean="0">
                <a:sym typeface="Wingdings" pitchFamily="-107" charset="2"/>
              </a:rPr>
              <a:t> permettant la restauration de la </a:t>
            </a:r>
            <a:r>
              <a:rPr lang="fr-FR" sz="1600" b="1" dirty="0">
                <a:sym typeface="Wingdings" pitchFamily="-107" charset="2"/>
              </a:rPr>
              <a:t>réponse lymphocytaire anti </a:t>
            </a:r>
            <a:r>
              <a:rPr lang="fr-FR" sz="1600" b="1" dirty="0" smtClean="0">
                <a:sym typeface="Wingdings" pitchFamily="-107" charset="2"/>
              </a:rPr>
              <a:t>tumorale</a:t>
            </a:r>
            <a:r>
              <a:rPr lang="fr-FR" sz="1600" b="1" dirty="0">
                <a:sym typeface="Wingdings" pitchFamily="-107" charset="2"/>
              </a:rPr>
              <a:t>.</a:t>
            </a:r>
            <a:endParaRPr lang="fr-FR" sz="1600" b="1" dirty="0" smtClean="0">
              <a:sym typeface="Wingdings" pitchFamily="-107" charset="2"/>
            </a:endParaRPr>
          </a:p>
          <a:p>
            <a:r>
              <a:rPr lang="fr-FR" sz="1600" b="1" dirty="0">
                <a:sym typeface="Wingdings" pitchFamily="-107" charset="2"/>
              </a:rPr>
              <a:t>Le taux de réponse objective est plus faible avec l’IPI, qu’avec le VEMURAFENIB ,</a:t>
            </a:r>
          </a:p>
          <a:p>
            <a:r>
              <a:rPr lang="fr-FR" sz="1600" b="1" dirty="0" smtClean="0">
                <a:sym typeface="Wingdings" pitchFamily="-107" charset="2"/>
              </a:rPr>
              <a:t>mais </a:t>
            </a:r>
            <a:r>
              <a:rPr lang="fr-FR" sz="1600" b="1" dirty="0">
                <a:sym typeface="Wingdings" pitchFamily="-107" charset="2"/>
              </a:rPr>
              <a:t>la </a:t>
            </a:r>
            <a:r>
              <a:rPr lang="fr-FR" sz="1600" b="1" u="sng" dirty="0">
                <a:sym typeface="Wingdings" pitchFamily="-107" charset="2"/>
              </a:rPr>
              <a:t>réponse est prolongée</a:t>
            </a:r>
          </a:p>
          <a:p>
            <a:endParaRPr lang="fr-FR" sz="1600" b="1" dirty="0">
              <a:sym typeface="Wingdings" pitchFamily="-107" charset="2"/>
            </a:endParaRPr>
          </a:p>
          <a:p>
            <a:r>
              <a:rPr lang="fr-FR" sz="1600" b="1" dirty="0">
                <a:sym typeface="Wingdings" pitchFamily="-107" charset="2"/>
              </a:rPr>
              <a:t>Attention aux toxicités de </a:t>
            </a:r>
            <a:r>
              <a:rPr lang="fr-FR" sz="1600" b="1" dirty="0" smtClean="0">
                <a:sym typeface="Wingdings" pitchFamily="-107" charset="2"/>
              </a:rPr>
              <a:t>l’IPILIMUMAB ( </a:t>
            </a:r>
            <a:r>
              <a:rPr lang="fr-FR" sz="1600" b="1" dirty="0" err="1" smtClean="0">
                <a:sym typeface="Wingdings" pitchFamily="-107" charset="2"/>
              </a:rPr>
              <a:t>algorythmes</a:t>
            </a:r>
            <a:r>
              <a:rPr lang="fr-FR" sz="1600" b="1" dirty="0" smtClean="0">
                <a:sym typeface="Wingdings" pitchFamily="-107" charset="2"/>
              </a:rPr>
              <a:t> de prise en charge)</a:t>
            </a:r>
          </a:p>
          <a:p>
            <a:r>
              <a:rPr lang="fr-FR" sz="1600" b="1" dirty="0" smtClean="0">
                <a:sym typeface="Wingdings" pitchFamily="-107" charset="2"/>
              </a:rPr>
              <a:t>Toxicité </a:t>
            </a:r>
            <a:r>
              <a:rPr lang="fr-FR" sz="1600" b="1" dirty="0">
                <a:sym typeface="Wingdings" pitchFamily="-107" charset="2"/>
              </a:rPr>
              <a:t>digestive </a:t>
            </a:r>
            <a:r>
              <a:rPr lang="fr-FR" sz="1600" b="1" dirty="0" smtClean="0">
                <a:sym typeface="Wingdings" pitchFamily="-107" charset="2"/>
              </a:rPr>
              <a:t>+++ de </a:t>
            </a:r>
            <a:r>
              <a:rPr lang="fr-FR" sz="1600" b="1" dirty="0">
                <a:sym typeface="Wingdings" pitchFamily="-107" charset="2"/>
              </a:rPr>
              <a:t>grade 1 à 3, hépatique (cytolyse), cutanée (rash</a:t>
            </a:r>
            <a:r>
              <a:rPr lang="fr-FR" sz="1600" b="1" dirty="0" smtClean="0">
                <a:sym typeface="Wingdings" pitchFamily="-107" charset="2"/>
              </a:rPr>
              <a:t>), endocrinien </a:t>
            </a:r>
            <a:r>
              <a:rPr lang="fr-FR" sz="1600" b="1" dirty="0">
                <a:sym typeface="Wingdings" pitchFamily="-107" charset="2"/>
              </a:rPr>
              <a:t>(</a:t>
            </a:r>
            <a:r>
              <a:rPr lang="fr-FR" sz="1600" b="1" dirty="0" err="1">
                <a:sym typeface="Wingdings" pitchFamily="-107" charset="2"/>
              </a:rPr>
              <a:t>hypophysite</a:t>
            </a:r>
            <a:r>
              <a:rPr lang="fr-FR" sz="1600" b="1" dirty="0">
                <a:sym typeface="Wingdings" pitchFamily="-107" charset="2"/>
              </a:rPr>
              <a:t>, </a:t>
            </a:r>
            <a:r>
              <a:rPr lang="fr-FR" sz="1600" b="1" dirty="0" err="1">
                <a:sym typeface="Wingdings" pitchFamily="-107" charset="2"/>
              </a:rPr>
              <a:t>thyroîdite</a:t>
            </a:r>
            <a:r>
              <a:rPr lang="fr-FR" sz="1600" b="1" dirty="0">
                <a:sym typeface="Wingdings" pitchFamily="-107" charset="2"/>
              </a:rPr>
              <a:t>, neuropathie…)</a:t>
            </a:r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En cas d’échappement switcher pour autre monothérapie (DTIC, IPI, TEMOZOLOMIDE…)</a:t>
            </a:r>
          </a:p>
          <a:p>
            <a:r>
              <a:rPr lang="fr-FR" sz="1600" b="1" dirty="0"/>
              <a:t>	</a:t>
            </a:r>
          </a:p>
          <a:p>
            <a:r>
              <a:rPr lang="fr-FR" sz="1600" b="1" dirty="0"/>
              <a:t>Ou soins de </a:t>
            </a:r>
            <a:r>
              <a:rPr lang="fr-FR" sz="1600" b="1" dirty="0" smtClean="0"/>
              <a:t>support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79" name="Titr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TRAITEMENT DU MM METASTATIQUE</a:t>
            </a:r>
          </a:p>
        </p:txBody>
      </p:sp>
      <p:sp>
        <p:nvSpPr>
          <p:cNvPr id="24580" name="ZoneTexte 3"/>
          <p:cNvSpPr txBox="1">
            <a:spLocks noChangeArrowheads="1"/>
          </p:cNvSpPr>
          <p:nvPr/>
        </p:nvSpPr>
        <p:spPr bwMode="auto">
          <a:xfrm>
            <a:off x="467544" y="2057400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Cas particuliers</a:t>
            </a:r>
          </a:p>
          <a:p>
            <a:endParaRPr lang="fr-FR" b="1" dirty="0"/>
          </a:p>
          <a:p>
            <a:r>
              <a:rPr lang="fr-FR" b="1" dirty="0"/>
              <a:t>En fonction de localisations métastatiques , possibilité </a:t>
            </a:r>
            <a:r>
              <a:rPr lang="fr-FR" b="1" dirty="0" smtClean="0"/>
              <a:t>d’utiliser :</a:t>
            </a:r>
            <a:endParaRPr lang="fr-FR" b="1" dirty="0"/>
          </a:p>
          <a:p>
            <a:pPr marL="342900" indent="-342900">
              <a:buClr>
                <a:srgbClr val="FCA904"/>
              </a:buClr>
              <a:buFont typeface="Arial" panose="020B0604020202020204" pitchFamily="34" charset="0"/>
              <a:buChar char="•"/>
            </a:pPr>
            <a:r>
              <a:rPr lang="fr-FR" b="1" dirty="0" smtClean="0"/>
              <a:t>La </a:t>
            </a:r>
            <a:r>
              <a:rPr lang="fr-FR" b="1" dirty="0"/>
              <a:t>chirurgie , parfois itératives (méta .</a:t>
            </a:r>
            <a:r>
              <a:rPr lang="fr-FR" b="1" dirty="0" smtClean="0"/>
              <a:t>digestives)</a:t>
            </a:r>
          </a:p>
          <a:p>
            <a:pPr marL="342900" indent="-342900">
              <a:buClr>
                <a:srgbClr val="FCA904"/>
              </a:buClr>
              <a:buFont typeface="Arial" panose="020B0604020202020204" pitchFamily="34" charset="0"/>
              <a:buChar char="•"/>
            </a:pPr>
            <a:r>
              <a:rPr lang="fr-FR" b="1" dirty="0" smtClean="0"/>
              <a:t>La </a:t>
            </a:r>
            <a:r>
              <a:rPr lang="fr-FR" b="1" dirty="0"/>
              <a:t>radiothérapie stéréotaxique (</a:t>
            </a:r>
            <a:r>
              <a:rPr lang="fr-FR" b="1" dirty="0" err="1"/>
              <a:t>méta.pulm</a:t>
            </a:r>
            <a:r>
              <a:rPr lang="fr-FR" b="1" dirty="0"/>
              <a:t>., hépatiques, cérébrales</a:t>
            </a:r>
            <a:r>
              <a:rPr lang="fr-FR" b="1" dirty="0" smtClean="0"/>
              <a:t>…)</a:t>
            </a:r>
          </a:p>
          <a:p>
            <a:pPr marL="342900" indent="-342900">
              <a:buClr>
                <a:srgbClr val="FCA904"/>
              </a:buClr>
              <a:buFont typeface="Arial" panose="020B0604020202020204" pitchFamily="34" charset="0"/>
              <a:buChar char="•"/>
            </a:pPr>
            <a:r>
              <a:rPr lang="fr-FR" b="1" dirty="0" smtClean="0"/>
              <a:t>La </a:t>
            </a:r>
            <a:r>
              <a:rPr lang="fr-FR" b="1" dirty="0"/>
              <a:t>radiothérapie conventionnelle (méta. osseuses</a:t>
            </a:r>
            <a:r>
              <a:rPr lang="fr-FR" b="1" dirty="0" smtClean="0"/>
              <a:t>..)</a:t>
            </a:r>
          </a:p>
          <a:p>
            <a:pPr marL="342900" indent="-342900">
              <a:buClr>
                <a:srgbClr val="FCA904"/>
              </a:buClr>
              <a:buFont typeface="Arial" panose="020B0604020202020204" pitchFamily="34" charset="0"/>
              <a:buChar char="•"/>
            </a:pPr>
            <a:r>
              <a:rPr lang="fr-FR" b="1" dirty="0" smtClean="0"/>
              <a:t>La </a:t>
            </a:r>
            <a:r>
              <a:rPr lang="fr-FR" b="1" dirty="0"/>
              <a:t>chimio-embolisation (méta. hépatiques….)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3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SUIVI DU MM</a:t>
            </a:r>
          </a:p>
        </p:txBody>
      </p:sp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611560" y="1981200"/>
            <a:ext cx="8307339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Stade</a:t>
            </a:r>
            <a:r>
              <a:rPr lang="fr-FR" sz="1800" b="1" dirty="0" smtClean="0">
                <a:solidFill>
                  <a:srgbClr val="FF0000"/>
                </a:solidFill>
              </a:rPr>
              <a:t>  I</a:t>
            </a:r>
          </a:p>
          <a:p>
            <a:r>
              <a:rPr lang="fr-FR" sz="1800" b="1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b="1" dirty="0" smtClean="0"/>
              <a:t>Examen </a:t>
            </a:r>
            <a:r>
              <a:rPr lang="fr-FR" sz="1800" b="1" dirty="0" smtClean="0"/>
              <a:t>clinique complet tous les 6 mois pendant 1 an puis tous les ans au delà</a:t>
            </a:r>
          </a:p>
          <a:p>
            <a:r>
              <a:rPr lang="fr-FR" sz="1800" b="1" dirty="0" smtClean="0"/>
              <a:t>Imagerie en fonction des signes d’appel</a:t>
            </a:r>
          </a:p>
          <a:p>
            <a:endParaRPr lang="fr-FR" sz="1800" b="1" dirty="0" smtClean="0"/>
          </a:p>
          <a:p>
            <a:r>
              <a:rPr lang="fr-FR" sz="1800" b="1" dirty="0" smtClean="0">
                <a:solidFill>
                  <a:srgbClr val="FF0000"/>
                </a:solidFill>
              </a:rPr>
              <a:t>Stade II et III</a:t>
            </a:r>
          </a:p>
          <a:p>
            <a:r>
              <a:rPr lang="fr-FR" sz="1800" b="1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b="1" dirty="0" smtClean="0"/>
              <a:t>Examen </a:t>
            </a:r>
            <a:r>
              <a:rPr lang="fr-FR" sz="1800" b="1" dirty="0" smtClean="0"/>
              <a:t>clinique complet tous les 3 mois pendant 5 ans puis 1 fois par an au delà</a:t>
            </a:r>
          </a:p>
          <a:p>
            <a:r>
              <a:rPr lang="fr-FR" sz="1800" b="1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b="1" dirty="0" smtClean="0"/>
              <a:t>Echographie </a:t>
            </a:r>
            <a:r>
              <a:rPr lang="fr-FR" sz="1800" b="1" dirty="0" err="1" smtClean="0"/>
              <a:t>loco-régionale</a:t>
            </a:r>
            <a:r>
              <a:rPr lang="fr-FR" sz="1800" b="1" dirty="0" smtClean="0"/>
              <a:t> de la zone de drainage tous les 3 à 6 mois </a:t>
            </a:r>
            <a:r>
              <a:rPr lang="fr-FR" sz="1800" b="1" dirty="0" err="1" smtClean="0"/>
              <a:t>pdt</a:t>
            </a:r>
            <a:r>
              <a:rPr lang="fr-FR" sz="1800" b="1" dirty="0" smtClean="0"/>
              <a:t> 5 ans</a:t>
            </a:r>
          </a:p>
          <a:p>
            <a:r>
              <a:rPr lang="fr-FR" sz="1800" b="1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b="1" dirty="0" smtClean="0"/>
              <a:t>TDM </a:t>
            </a:r>
            <a:r>
              <a:rPr lang="fr-FR" sz="1800" b="1" dirty="0" smtClean="0"/>
              <a:t>corps entier +/- IRM cérébral  à partir du stade </a:t>
            </a:r>
            <a:r>
              <a:rPr lang="fr-FR" sz="1800" b="1" dirty="0" err="1" smtClean="0"/>
              <a:t>IIc</a:t>
            </a:r>
            <a:endParaRPr lang="fr-FR" sz="1800" b="1" dirty="0" smtClean="0"/>
          </a:p>
          <a:p>
            <a:endParaRPr lang="fr-FR" sz="1800" b="1" dirty="0" smtClean="0"/>
          </a:p>
          <a:p>
            <a:r>
              <a:rPr lang="fr-FR" sz="1800" b="1" dirty="0" smtClean="0">
                <a:solidFill>
                  <a:srgbClr val="FF0000"/>
                </a:solidFill>
              </a:rPr>
              <a:t>Stade IV</a:t>
            </a:r>
          </a:p>
          <a:p>
            <a:r>
              <a:rPr lang="fr-FR" sz="1800" b="1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b="1" dirty="0" smtClean="0"/>
              <a:t>En </a:t>
            </a:r>
            <a:r>
              <a:rPr lang="fr-FR" sz="1800" b="1" dirty="0" smtClean="0"/>
              <a:t>fonction de la prise en charge thérapeutique et de l’évolution</a:t>
            </a:r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1763688" y="404664"/>
            <a:ext cx="7092950" cy="836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/>
              <a:t>CANCERS DE LA PEAU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528" y="1772816"/>
            <a:ext cx="8497887" cy="432048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2400" b="1" dirty="0" smtClean="0">
                <a:ea typeface="+mn-ea"/>
                <a:cs typeface="+mn-cs"/>
              </a:rPr>
              <a:t>Les cancers de la peau sont des tumeurs développées à partir des cellules de la peau. </a:t>
            </a:r>
          </a:p>
          <a:p>
            <a:pPr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2400" b="1" dirty="0" smtClean="0">
                <a:ea typeface="+mn-ea"/>
                <a:cs typeface="+mn-cs"/>
              </a:rPr>
              <a:t>On distingue :</a:t>
            </a:r>
          </a:p>
          <a:p>
            <a:pPr lvl="1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800" b="1" dirty="0" smtClean="0">
                <a:ea typeface="+mn-ea"/>
              </a:rPr>
              <a:t> </a:t>
            </a:r>
            <a:r>
              <a:rPr lang="fr-FR" sz="1800" b="1" i="1" dirty="0" smtClean="0">
                <a:ea typeface="+mn-ea"/>
              </a:rPr>
              <a:t>Les </a:t>
            </a:r>
            <a:r>
              <a:rPr lang="fr-FR" sz="1800" b="1" i="1" u="sng" dirty="0" smtClean="0">
                <a:ea typeface="+mn-ea"/>
              </a:rPr>
              <a:t>carcinomes</a:t>
            </a:r>
            <a:r>
              <a:rPr lang="fr-FR" sz="1800" b="1" i="1" dirty="0" smtClean="0">
                <a:ea typeface="+mn-ea"/>
              </a:rPr>
              <a:t> /</a:t>
            </a:r>
            <a:r>
              <a:rPr lang="fr-FR" sz="1800" b="1" dirty="0" err="1" smtClean="0">
                <a:ea typeface="+mn-ea"/>
              </a:rPr>
              <a:t>keratinocytes</a:t>
            </a:r>
            <a:r>
              <a:rPr lang="fr-FR" sz="1800" b="1" dirty="0" smtClean="0">
                <a:ea typeface="+mn-ea"/>
              </a:rPr>
              <a:t> (cellules qui constituent 90% de la peau) composés de deux grands groupes :</a:t>
            </a:r>
          </a:p>
          <a:p>
            <a:pPr lvl="2">
              <a:buClr>
                <a:srgbClr val="FCA904"/>
              </a:buClr>
              <a:buFont typeface="Arial" charset="0"/>
              <a:buNone/>
              <a:defRPr/>
            </a:pPr>
            <a:r>
              <a:rPr lang="fr-FR" sz="1600" b="1" dirty="0">
                <a:ea typeface="+mn-ea"/>
              </a:rPr>
              <a:t>L</a:t>
            </a:r>
            <a:r>
              <a:rPr lang="fr-FR" sz="1600" b="1" dirty="0" smtClean="0">
                <a:ea typeface="+mn-ea"/>
              </a:rPr>
              <a:t>e </a:t>
            </a:r>
            <a:r>
              <a:rPr lang="fr-FR" sz="1600" b="1" dirty="0" smtClean="0">
                <a:ea typeface="+mn-ea"/>
              </a:rPr>
              <a:t>carcinome </a:t>
            </a:r>
            <a:r>
              <a:rPr lang="fr-FR" sz="1600" b="1" dirty="0" err="1" smtClean="0">
                <a:ea typeface="+mn-ea"/>
              </a:rPr>
              <a:t>basocellulaire</a:t>
            </a:r>
            <a:r>
              <a:rPr lang="fr-FR" sz="1600" b="1" dirty="0" smtClean="0">
                <a:ea typeface="+mn-ea"/>
              </a:rPr>
              <a:t>  à malignité </a:t>
            </a:r>
            <a:r>
              <a:rPr lang="fr-FR" sz="1600" b="1" dirty="0" smtClean="0">
                <a:ea typeface="+mn-ea"/>
              </a:rPr>
              <a:t>principalement </a:t>
            </a:r>
            <a:r>
              <a:rPr lang="fr-FR" sz="1600" b="1" dirty="0" smtClean="0">
                <a:ea typeface="+mn-ea"/>
              </a:rPr>
              <a:t>locale (CBC)</a:t>
            </a:r>
          </a:p>
          <a:p>
            <a:pPr lvl="2">
              <a:buClr>
                <a:srgbClr val="FCA904"/>
              </a:buClr>
              <a:buFont typeface="Arial" charset="0"/>
              <a:buNone/>
              <a:defRPr/>
            </a:pPr>
            <a:r>
              <a:rPr lang="fr-FR" sz="1600" b="1" dirty="0" smtClean="0">
                <a:ea typeface="+mn-ea"/>
              </a:rPr>
              <a:t>Le carcinome épidermoïde à pouvoir métastatique (CE)</a:t>
            </a:r>
          </a:p>
          <a:p>
            <a:pPr lvl="1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800" b="1" dirty="0" smtClean="0">
                <a:ea typeface="+mn-ea"/>
              </a:rPr>
              <a:t>Les </a:t>
            </a:r>
            <a:r>
              <a:rPr lang="fr-FR" sz="1800" b="1" i="1" u="sng" dirty="0" smtClean="0">
                <a:ea typeface="+mn-ea"/>
              </a:rPr>
              <a:t>mélanomes</a:t>
            </a:r>
            <a:r>
              <a:rPr lang="fr-FR" sz="1800" b="1" dirty="0" smtClean="0">
                <a:ea typeface="+mn-ea"/>
              </a:rPr>
              <a:t> /cellules </a:t>
            </a:r>
            <a:r>
              <a:rPr lang="fr-FR" sz="1800" b="1" dirty="0" err="1" smtClean="0">
                <a:ea typeface="+mn-ea"/>
              </a:rPr>
              <a:t>naeviques</a:t>
            </a:r>
            <a:r>
              <a:rPr lang="fr-FR" sz="1800" b="1" dirty="0" smtClean="0">
                <a:ea typeface="+mn-ea"/>
              </a:rPr>
              <a:t> </a:t>
            </a:r>
          </a:p>
          <a:p>
            <a:pPr lvl="2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400" b="1" dirty="0" smtClean="0">
                <a:ea typeface="+mn-ea"/>
              </a:rPr>
              <a:t>Soit transformation d'un </a:t>
            </a:r>
            <a:r>
              <a:rPr lang="fr-FR" sz="1400" b="1" dirty="0" err="1" smtClean="0">
                <a:ea typeface="+mn-ea"/>
              </a:rPr>
              <a:t>naevus</a:t>
            </a:r>
            <a:r>
              <a:rPr lang="fr-FR" sz="1400" b="1" dirty="0" smtClean="0">
                <a:ea typeface="+mn-ea"/>
              </a:rPr>
              <a:t> </a:t>
            </a:r>
          </a:p>
          <a:p>
            <a:pPr lvl="2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400" b="1" dirty="0" smtClean="0">
                <a:ea typeface="+mn-ea"/>
              </a:rPr>
              <a:t>Soit nouvelle lésion de novo d’emblée </a:t>
            </a:r>
            <a:r>
              <a:rPr lang="fr-FR" sz="1400" b="1" dirty="0" smtClean="0">
                <a:ea typeface="+mn-ea"/>
              </a:rPr>
              <a:t>maligne</a:t>
            </a:r>
            <a:endParaRPr lang="fr-FR" sz="1400" b="1" dirty="0" smtClean="0">
              <a:ea typeface="+mn-ea"/>
            </a:endParaRPr>
          </a:p>
          <a:p>
            <a:pPr lvl="1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800" b="1" dirty="0" smtClean="0">
                <a:ea typeface="+mn-ea"/>
              </a:rPr>
              <a:t> Les </a:t>
            </a:r>
            <a:r>
              <a:rPr lang="fr-FR" sz="1800" b="1" i="1" u="sng" dirty="0" smtClean="0">
                <a:ea typeface="+mn-ea"/>
              </a:rPr>
              <a:t>sarcomes</a:t>
            </a:r>
            <a:r>
              <a:rPr lang="fr-FR" sz="1800" b="1" dirty="0" smtClean="0">
                <a:ea typeface="+mn-ea"/>
              </a:rPr>
              <a:t> / tissu conjonctif. Tumeurs </a:t>
            </a:r>
            <a:r>
              <a:rPr lang="fr-FR" sz="1800" b="1" dirty="0" smtClean="0">
                <a:ea typeface="+mn-ea"/>
              </a:rPr>
              <a:t>rares</a:t>
            </a:r>
            <a:endParaRPr lang="fr-FR" sz="1800" b="1" dirty="0" smtClean="0">
              <a:ea typeface="+mn-ea"/>
            </a:endParaRPr>
          </a:p>
          <a:p>
            <a:pPr lvl="1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800" b="1" dirty="0" smtClean="0">
                <a:ea typeface="+mn-ea"/>
              </a:rPr>
              <a:t>Les</a:t>
            </a:r>
            <a:r>
              <a:rPr lang="fr-FR" sz="1800" b="1" u="sng" dirty="0" smtClean="0">
                <a:ea typeface="+mn-ea"/>
              </a:rPr>
              <a:t> </a:t>
            </a:r>
            <a:r>
              <a:rPr lang="fr-FR" sz="1800" b="1" i="1" u="sng" dirty="0" smtClean="0">
                <a:ea typeface="+mn-ea"/>
              </a:rPr>
              <a:t>métastases cutanées</a:t>
            </a:r>
            <a:r>
              <a:rPr lang="fr-FR" sz="1800" b="1" i="1" dirty="0" smtClean="0">
                <a:ea typeface="+mn-ea"/>
              </a:rPr>
              <a:t> </a:t>
            </a:r>
            <a:r>
              <a:rPr lang="fr-FR" sz="1800" b="1" dirty="0" smtClean="0">
                <a:ea typeface="+mn-ea"/>
              </a:rPr>
              <a:t>/manifestation d'autres cancers </a:t>
            </a:r>
            <a:r>
              <a:rPr lang="fr-FR" sz="1800" b="1" dirty="0" smtClean="0">
                <a:ea typeface="+mn-ea"/>
              </a:rPr>
              <a:t>profonds</a:t>
            </a:r>
            <a:endParaRPr lang="fr-FR" sz="1800" b="1" dirty="0" smtClean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endParaRPr lang="fr-FR" sz="1800" dirty="0" smtClean="0">
              <a:ea typeface="+mn-ea"/>
              <a:cs typeface="+mn-cs"/>
            </a:endParaRPr>
          </a:p>
          <a:p>
            <a:pPr indent="-712788">
              <a:buFont typeface="Arial" charset="0"/>
              <a:buChar char="•"/>
              <a:defRPr/>
            </a:pPr>
            <a:endParaRPr lang="fr-FR" altLang="fr-FR" sz="18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243" name="Titre 2"/>
          <p:cNvSpPr>
            <a:spLocks noGrp="1"/>
          </p:cNvSpPr>
          <p:nvPr>
            <p:ph type="title"/>
          </p:nvPr>
        </p:nvSpPr>
        <p:spPr bwMode="auto">
          <a:xfrm>
            <a:off x="1752600" y="533400"/>
            <a:ext cx="6781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 dirty="0"/>
              <a:t>TRAITEMENT DES CBC</a:t>
            </a:r>
          </a:p>
        </p:txBody>
      </p:sp>
      <p:sp>
        <p:nvSpPr>
          <p:cNvPr id="10244" name="ZoneTexte 3"/>
          <p:cNvSpPr txBox="1">
            <a:spLocks noChangeArrowheads="1"/>
          </p:cNvSpPr>
          <p:nvPr/>
        </p:nvSpPr>
        <p:spPr bwMode="auto">
          <a:xfrm>
            <a:off x="838200" y="1828800"/>
            <a:ext cx="7467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r>
              <a:rPr lang="fr-FR" sz="1800" b="1" dirty="0" smtClean="0"/>
              <a:t> Le </a:t>
            </a:r>
            <a:r>
              <a:rPr lang="fr-FR" sz="1800" b="1" dirty="0"/>
              <a:t>CBC</a:t>
            </a:r>
            <a:r>
              <a:rPr lang="fr-FR" sz="1800" b="1" dirty="0" smtClean="0"/>
              <a:t> / </a:t>
            </a:r>
            <a:r>
              <a:rPr lang="fr-FR" sz="1800" b="1" dirty="0"/>
              <a:t>le plus fréquent des cancers </a:t>
            </a:r>
            <a:r>
              <a:rPr lang="fr-FR" sz="1800" b="1" dirty="0" smtClean="0"/>
              <a:t>cutanés</a:t>
            </a:r>
            <a:endParaRPr lang="fr-FR" sz="1800" b="1" dirty="0"/>
          </a:p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endParaRPr lang="fr-FR" sz="1800" b="1" dirty="0" smtClean="0"/>
          </a:p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r>
              <a:rPr lang="fr-FR" sz="1800" b="1" dirty="0" smtClean="0"/>
              <a:t> Malignité </a:t>
            </a:r>
            <a:r>
              <a:rPr lang="fr-FR" sz="1800" b="1" dirty="0" smtClean="0"/>
              <a:t>essentiellement </a:t>
            </a:r>
            <a:r>
              <a:rPr lang="fr-FR" sz="1800" b="1" dirty="0"/>
              <a:t>locale</a:t>
            </a:r>
            <a:r>
              <a:rPr lang="fr-FR" sz="1800" b="1" dirty="0" smtClean="0"/>
              <a:t> / </a:t>
            </a:r>
            <a:r>
              <a:rPr lang="fr-FR" sz="1800" b="1" dirty="0"/>
              <a:t>lenteur d’évolution mais fort potentiel de destruction </a:t>
            </a:r>
            <a:r>
              <a:rPr lang="fr-FR" sz="1800" b="1" dirty="0" smtClean="0"/>
              <a:t>tissulaire</a:t>
            </a:r>
            <a:endParaRPr lang="fr-FR" sz="1800" b="1" dirty="0"/>
          </a:p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endParaRPr lang="fr-FR" sz="1800" b="1" dirty="0"/>
          </a:p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r>
              <a:rPr lang="fr-FR" sz="1800" b="1" dirty="0" smtClean="0"/>
              <a:t> Classifications </a:t>
            </a:r>
            <a:r>
              <a:rPr lang="fr-FR" sz="1800" b="1" dirty="0"/>
              <a:t>en sous types cliniques et histologiques permettant d’établir des groupes pronostiques (Bon, intermédiaire, </a:t>
            </a:r>
            <a:r>
              <a:rPr lang="fr-FR" sz="1800" b="1" dirty="0" smtClean="0"/>
              <a:t>mauvais)</a:t>
            </a:r>
          </a:p>
          <a:p>
            <a:pPr>
              <a:buClr>
                <a:srgbClr val="FCA904"/>
              </a:buClr>
              <a:buSzPct val="100000"/>
            </a:pPr>
            <a:endParaRPr lang="fr-FR" sz="1800" b="1" dirty="0"/>
          </a:p>
          <a:p>
            <a:pPr>
              <a:buClr>
                <a:srgbClr val="FCA904"/>
              </a:buClr>
              <a:buSzPct val="100000"/>
            </a:pPr>
            <a:r>
              <a:rPr lang="fr-FR" sz="1800" b="1" dirty="0" smtClean="0"/>
              <a:t>Exemples :</a:t>
            </a:r>
            <a:endParaRPr lang="fr-FR" sz="1800" b="1" dirty="0"/>
          </a:p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endParaRPr lang="fr-FR" sz="1800" dirty="0"/>
          </a:p>
          <a:p>
            <a:pPr>
              <a:buClr>
                <a:srgbClr val="FCA904"/>
              </a:buClr>
              <a:buSzPct val="100000"/>
              <a:buFont typeface="Wingdings" pitchFamily="-107" charset="2"/>
              <a:buChar char="☞"/>
            </a:pPr>
            <a:endParaRPr lang="fr-FR" sz="1800" dirty="0"/>
          </a:p>
        </p:txBody>
      </p:sp>
      <p:pic>
        <p:nvPicPr>
          <p:cNvPr id="10245" name="Picture 7" descr="img0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081462"/>
            <a:ext cx="1905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img0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4103687"/>
            <a:ext cx="218598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ZoneTexte 7"/>
          <p:cNvSpPr txBox="1">
            <a:spLocks noChangeArrowheads="1"/>
          </p:cNvSpPr>
          <p:nvPr/>
        </p:nvSpPr>
        <p:spPr bwMode="auto">
          <a:xfrm>
            <a:off x="1981200" y="5181600"/>
            <a:ext cx="1503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/>
              <a:t>CBC nodulaire</a:t>
            </a:r>
          </a:p>
        </p:txBody>
      </p:sp>
      <p:sp>
        <p:nvSpPr>
          <p:cNvPr id="10248" name="ZoneTexte 8"/>
          <p:cNvSpPr txBox="1">
            <a:spLocks noChangeArrowheads="1"/>
          </p:cNvSpPr>
          <p:nvPr/>
        </p:nvSpPr>
        <p:spPr bwMode="auto">
          <a:xfrm>
            <a:off x="3810000" y="5181600"/>
            <a:ext cx="228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/>
              <a:t>CBC sclérodermiforme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4800" y="5791200"/>
            <a:ext cx="840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err="1" smtClean="0">
                <a:solidFill>
                  <a:srgbClr val="0000FF"/>
                </a:solidFill>
              </a:rPr>
              <a:t>Ref</a:t>
            </a:r>
            <a:r>
              <a:rPr lang="fr-FR" sz="1800" i="1" dirty="0" smtClean="0">
                <a:solidFill>
                  <a:srgbClr val="0000FF"/>
                </a:solidFill>
              </a:rPr>
              <a:t>: Carcinome </a:t>
            </a:r>
            <a:r>
              <a:rPr lang="fr-FR" sz="1800" i="1" dirty="0" err="1" smtClean="0">
                <a:solidFill>
                  <a:srgbClr val="0000FF"/>
                </a:solidFill>
              </a:rPr>
              <a:t>basocellulaire</a:t>
            </a:r>
            <a:r>
              <a:rPr lang="fr-FR" sz="1800" i="1" dirty="0" smtClean="0">
                <a:solidFill>
                  <a:srgbClr val="0000FF"/>
                </a:solidFill>
              </a:rPr>
              <a:t> :Recommandations pour la pratique clinique (</a:t>
            </a:r>
            <a:r>
              <a:rPr lang="fr-FR" sz="1800" i="1" dirty="0" err="1" smtClean="0">
                <a:solidFill>
                  <a:srgbClr val="0000FF"/>
                </a:solidFill>
              </a:rPr>
              <a:t>Anaes</a:t>
            </a:r>
            <a:r>
              <a:rPr lang="fr-FR" sz="1800" i="1" dirty="0" smtClean="0">
                <a:solidFill>
                  <a:srgbClr val="0000FF"/>
                </a:solidFill>
              </a:rPr>
              <a:t> 2004)</a:t>
            </a:r>
          </a:p>
          <a:p>
            <a:r>
              <a:rPr lang="fr-FR" sz="1800" i="1" dirty="0" smtClean="0">
                <a:solidFill>
                  <a:srgbClr val="0000FF"/>
                </a:solidFill>
              </a:rPr>
              <a:t> </a:t>
            </a:r>
            <a:r>
              <a:rPr lang="fr-FR" sz="1800" b="1" i="1" dirty="0" smtClean="0"/>
              <a:t> </a:t>
            </a:r>
            <a:r>
              <a:rPr lang="fr-FR" sz="1800" i="1" dirty="0" smtClean="0">
                <a:solidFill>
                  <a:srgbClr val="0000FF"/>
                </a:solidFill>
              </a:rPr>
              <a:t>Ann </a:t>
            </a:r>
            <a:r>
              <a:rPr lang="fr-FR" sz="1800" i="1" dirty="0" err="1" smtClean="0">
                <a:solidFill>
                  <a:srgbClr val="0000FF"/>
                </a:solidFill>
              </a:rPr>
              <a:t>Dermatol</a:t>
            </a:r>
            <a:r>
              <a:rPr lang="fr-FR" sz="1800" i="1" dirty="0" smtClean="0">
                <a:solidFill>
                  <a:srgbClr val="0000FF"/>
                </a:solidFill>
              </a:rPr>
              <a:t> </a:t>
            </a:r>
            <a:r>
              <a:rPr lang="fr-FR" sz="1800" i="1" dirty="0" err="1" smtClean="0">
                <a:solidFill>
                  <a:srgbClr val="0000FF"/>
                </a:solidFill>
              </a:rPr>
              <a:t>Venereol</a:t>
            </a:r>
            <a:r>
              <a:rPr lang="fr-FR" sz="1800" i="1" dirty="0" smtClean="0">
                <a:solidFill>
                  <a:srgbClr val="0000FF"/>
                </a:solidFill>
              </a:rPr>
              <a:t> 2004;131:669-677 </a:t>
            </a:r>
            <a:endParaRPr lang="fr-FR" sz="1800" i="1" dirty="0" smtClean="0"/>
          </a:p>
          <a:p>
            <a:endParaRPr lang="fr-FR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19" name="Titre 2"/>
          <p:cNvSpPr>
            <a:spLocks noGrp="1"/>
          </p:cNvSpPr>
          <p:nvPr>
            <p:ph type="title"/>
          </p:nvPr>
        </p:nvSpPr>
        <p:spPr bwMode="auto">
          <a:xfrm>
            <a:off x="1905000" y="533400"/>
            <a:ext cx="6858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/>
              <a:t>TRAITEMENT DES CBC</a:t>
            </a:r>
            <a:endParaRPr lang="fr-FR" sz="4800" b="1"/>
          </a:p>
        </p:txBody>
      </p:sp>
      <p:sp>
        <p:nvSpPr>
          <p:cNvPr id="9220" name="ZoneTexte 3"/>
          <p:cNvSpPr txBox="1">
            <a:spLocks noChangeArrowheads="1"/>
          </p:cNvSpPr>
          <p:nvPr/>
        </p:nvSpPr>
        <p:spPr bwMode="auto">
          <a:xfrm>
            <a:off x="2743200" y="1600200"/>
            <a:ext cx="6096000" cy="54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b="1" dirty="0" smtClean="0"/>
              <a:t> La </a:t>
            </a:r>
            <a:r>
              <a:rPr lang="fr-FR" sz="1800" b="1" dirty="0"/>
              <a:t>chirurgie avec marges de sécurité est le traitement de </a:t>
            </a:r>
            <a:r>
              <a:rPr lang="fr-FR" sz="1800" b="1" dirty="0" smtClean="0"/>
              <a:t>référence</a:t>
            </a:r>
            <a:r>
              <a:rPr lang="fr-FR" sz="1800" b="1" dirty="0" smtClean="0">
                <a:latin typeface="Zapf Dingbats"/>
                <a:ea typeface="Zapf Dingbats"/>
                <a:cs typeface="Zapf Dingbats"/>
              </a:rPr>
              <a:t>✚✚✚</a:t>
            </a:r>
            <a:endParaRPr lang="fr-FR" sz="1800" b="1" dirty="0" smtClean="0"/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endParaRPr lang="fr-FR" sz="1800" b="1" dirty="0" smtClean="0"/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dirty="0" smtClean="0"/>
              <a:t> </a:t>
            </a:r>
            <a:r>
              <a:rPr lang="fr-FR" sz="1800" dirty="0" smtClean="0"/>
              <a:t> Autorise </a:t>
            </a:r>
            <a:r>
              <a:rPr lang="fr-FR" sz="1800" dirty="0"/>
              <a:t>le meilleur taux de rémission </a:t>
            </a:r>
            <a:r>
              <a:rPr lang="fr-FR" sz="1800" dirty="0" smtClean="0"/>
              <a:t>complète</a:t>
            </a:r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endParaRPr lang="fr-FR" sz="1800" dirty="0" smtClean="0"/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dirty="0" smtClean="0"/>
              <a:t> Marges d’</a:t>
            </a:r>
            <a:r>
              <a:rPr lang="fr-FR" sz="1800" dirty="0"/>
              <a:t>e</a:t>
            </a:r>
            <a:r>
              <a:rPr lang="fr-FR" sz="1800" dirty="0" smtClean="0"/>
              <a:t>xérèse  </a:t>
            </a:r>
            <a:r>
              <a:rPr lang="fr-FR" sz="1800" dirty="0"/>
              <a:t>déterminées en fonction des critères pronostiques de chaque tumeur (4 à 10mm)</a:t>
            </a:r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endParaRPr lang="fr-FR" sz="1800" dirty="0"/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dirty="0" smtClean="0"/>
              <a:t> Si </a:t>
            </a:r>
            <a:r>
              <a:rPr lang="fr-FR" sz="1800" dirty="0"/>
              <a:t>critères de mauvais pronostics (taille, localisation péri-</a:t>
            </a:r>
            <a:r>
              <a:rPr lang="fr-FR" sz="1800" dirty="0" err="1" smtClean="0"/>
              <a:t>orificielle</a:t>
            </a:r>
            <a:r>
              <a:rPr lang="fr-FR" sz="1800" dirty="0" smtClean="0"/>
              <a:t>…</a:t>
            </a:r>
            <a:r>
              <a:rPr lang="fr-FR" sz="1800" dirty="0"/>
              <a:t>)techniques chirurgicales particulières</a:t>
            </a:r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600" dirty="0"/>
              <a:t>Technique micrographiques de </a:t>
            </a:r>
            <a:r>
              <a:rPr lang="fr-FR" sz="1600" dirty="0" err="1"/>
              <a:t>Mohs</a:t>
            </a:r>
            <a:r>
              <a:rPr lang="fr-FR" sz="1600" dirty="0"/>
              <a:t> ou technique spaghetti</a:t>
            </a:r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600" dirty="0"/>
              <a:t>Examen extemporané</a:t>
            </a:r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600" dirty="0"/>
              <a:t>Fermeture perte de substance dans un second temps</a:t>
            </a:r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endParaRPr lang="fr-FR" sz="1600" dirty="0"/>
          </a:p>
          <a:p>
            <a:pPr>
              <a:buFontTx/>
              <a:buChar char="•"/>
            </a:pPr>
            <a:r>
              <a:rPr lang="fr-FR" sz="1800" b="1" dirty="0"/>
              <a:t>Le suivi:</a:t>
            </a:r>
          </a:p>
          <a:p>
            <a:r>
              <a:rPr lang="fr-FR" sz="1600" dirty="0"/>
              <a:t>	</a:t>
            </a:r>
            <a:r>
              <a:rPr lang="fr-FR" sz="1600" b="1" dirty="0"/>
              <a:t>Consultation au minimum une fois par an pendant au moins 5 ans et au mieux </a:t>
            </a:r>
            <a:r>
              <a:rPr lang="fr-FR" sz="1600" b="1" dirty="0" err="1"/>
              <a:t>à</a:t>
            </a:r>
            <a:r>
              <a:rPr lang="fr-FR" sz="1600" b="1" dirty="0"/>
              <a:t> vie.</a:t>
            </a:r>
            <a:endParaRPr lang="fr-FR" sz="1800" b="1" dirty="0"/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endParaRPr lang="fr-FR" sz="2000" dirty="0"/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endParaRPr lang="fr-FR" sz="1100" dirty="0"/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endParaRPr lang="fr-FR" sz="1100" dirty="0"/>
          </a:p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endParaRPr lang="fr-FR" sz="1000" dirty="0"/>
          </a:p>
        </p:txBody>
      </p:sp>
      <p:pic>
        <p:nvPicPr>
          <p:cNvPr id="9221" name="Picture 7" descr="img0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26431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img0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2627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ZoneTexte 6"/>
          <p:cNvSpPr txBox="1">
            <a:spLocks noChangeArrowheads="1"/>
          </p:cNvSpPr>
          <p:nvPr/>
        </p:nvSpPr>
        <p:spPr bwMode="auto">
          <a:xfrm>
            <a:off x="533400" y="3200400"/>
            <a:ext cx="55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/>
              <a:t>CBC</a:t>
            </a:r>
          </a:p>
        </p:txBody>
      </p:sp>
      <p:sp>
        <p:nvSpPr>
          <p:cNvPr id="9224" name="ZoneTexte 7"/>
          <p:cNvSpPr txBox="1">
            <a:spLocks noChangeArrowheads="1"/>
          </p:cNvSpPr>
          <p:nvPr/>
        </p:nvSpPr>
        <p:spPr bwMode="auto">
          <a:xfrm>
            <a:off x="457200" y="5181600"/>
            <a:ext cx="55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/>
              <a:t>CBC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1" name="Titre 2"/>
          <p:cNvSpPr>
            <a:spLocks noGrp="1"/>
          </p:cNvSpPr>
          <p:nvPr>
            <p:ph type="title"/>
          </p:nvPr>
        </p:nvSpPr>
        <p:spPr bwMode="auto">
          <a:xfrm>
            <a:off x="1828800" y="533400"/>
            <a:ext cx="6858000" cy="884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/>
              <a:t>TRAITEMENT DES CBC</a:t>
            </a:r>
            <a:endParaRPr lang="fr-FR" sz="3600"/>
          </a:p>
        </p:txBody>
      </p:sp>
      <p:sp>
        <p:nvSpPr>
          <p:cNvPr id="4" name="ZoneTexte 3"/>
          <p:cNvSpPr txBox="1"/>
          <p:nvPr/>
        </p:nvSpPr>
        <p:spPr>
          <a:xfrm>
            <a:off x="2843808" y="2057400"/>
            <a:ext cx="56388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2000" dirty="0" smtClean="0">
                <a:latin typeface="Calibri" pitchFamily="34" charset="0"/>
                <a:ea typeface="+mn-ea"/>
                <a:cs typeface="Arial" charset="0"/>
              </a:rPr>
              <a:t> Autres </a:t>
            </a:r>
            <a:r>
              <a:rPr lang="fr-FR" sz="2000" dirty="0">
                <a:latin typeface="Calibri" pitchFamily="34" charset="0"/>
                <a:ea typeface="+mn-ea"/>
                <a:cs typeface="Arial" charset="0"/>
              </a:rPr>
              <a:t>techniques  réservées aux contre-indications ou difficultés chirurgicales, refus du patient: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endParaRPr lang="fr-FR" sz="2000" dirty="0">
              <a:latin typeface="Calibri" pitchFamily="34" charset="0"/>
              <a:ea typeface="+mn-ea"/>
              <a:cs typeface="Arial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 Radiothérapie 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de contact, ou curiethérapie (avec quelques contre-indications </a:t>
            </a: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: localisations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, type de tumeurs)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endParaRPr lang="fr-FR" sz="1600" dirty="0">
              <a:latin typeface="Calibri" pitchFamily="34" charset="0"/>
              <a:ea typeface="+mn-ea"/>
              <a:cs typeface="Arial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 Cryochirurgie 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ou photothérapie dynamique</a:t>
            </a: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 / 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lésions superficielles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endParaRPr lang="fr-FR" sz="1600" dirty="0">
              <a:latin typeface="Calibri" pitchFamily="34" charset="0"/>
              <a:ea typeface="+mn-ea"/>
              <a:cs typeface="Arial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1600" dirty="0" err="1" smtClean="0">
                <a:latin typeface="Calibri" pitchFamily="34" charset="0"/>
                <a:ea typeface="+mn-ea"/>
                <a:cs typeface="Arial" charset="0"/>
              </a:rPr>
              <a:t>Imiquimod</a:t>
            </a: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(ALDARA®) / 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CBC superficiel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endParaRPr lang="fr-FR" sz="1600" dirty="0">
              <a:latin typeface="Calibri" pitchFamily="34" charset="0"/>
              <a:ea typeface="+mn-ea"/>
              <a:cs typeface="Arial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 Chimiothérapie 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(</a:t>
            </a:r>
            <a:r>
              <a:rPr lang="fr-FR" sz="1600" dirty="0" smtClean="0">
                <a:latin typeface="Calibri" pitchFamily="34" charset="0"/>
                <a:ea typeface="+mn-ea"/>
                <a:cs typeface="Arial" charset="0"/>
              </a:rPr>
              <a:t>VISMODEGIB®) / </a:t>
            </a:r>
            <a:r>
              <a:rPr lang="fr-FR" sz="1600" dirty="0">
                <a:latin typeface="Calibri" pitchFamily="34" charset="0"/>
                <a:ea typeface="+mn-ea"/>
                <a:cs typeface="Arial" charset="0"/>
              </a:rPr>
              <a:t>CBC étendus ou multiples hors de tout recours chirurgical</a:t>
            </a:r>
          </a:p>
        </p:txBody>
      </p:sp>
      <p:pic>
        <p:nvPicPr>
          <p:cNvPr id="12293" name="Picture 5" descr="img0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25" y="3356992"/>
            <a:ext cx="2911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ZoneTexte 5"/>
          <p:cNvSpPr txBox="1">
            <a:spLocks noChangeArrowheads="1"/>
          </p:cNvSpPr>
          <p:nvPr/>
        </p:nvSpPr>
        <p:spPr bwMode="auto">
          <a:xfrm>
            <a:off x="228600" y="4572000"/>
            <a:ext cx="70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/>
              <a:t>CBC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5" name="Titre 2"/>
          <p:cNvSpPr>
            <a:spLocks noGrp="1"/>
          </p:cNvSpPr>
          <p:nvPr>
            <p:ph type="title"/>
          </p:nvPr>
        </p:nvSpPr>
        <p:spPr bwMode="auto">
          <a:xfrm>
            <a:off x="1676400" y="304800"/>
            <a:ext cx="7010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 dirty="0"/>
              <a:t>TRAITEMENT DES</a:t>
            </a:r>
            <a:r>
              <a:rPr lang="fr-FR" sz="4000" b="1" dirty="0" smtClean="0"/>
              <a:t> CARCINOMES</a:t>
            </a:r>
            <a:br>
              <a:rPr lang="fr-FR" sz="4000" b="1" dirty="0" smtClean="0"/>
            </a:br>
            <a:r>
              <a:rPr lang="fr-FR" sz="4000" b="1" dirty="0" smtClean="0"/>
              <a:t>EPIDERMOÏDES (CE)</a:t>
            </a:r>
            <a:endParaRPr lang="fr-FR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62000" y="1981200"/>
            <a:ext cx="77724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CE et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précurseurs (KA et Maladie de BOWEN)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fréquents sous nos latitudes 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Corrélés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avec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 vieillissement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de la population et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exposition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solaire cumulée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endParaRPr lang="fr-FR" sz="1800" dirty="0">
              <a:latin typeface="Calibri" pitchFamily="34" charset="0"/>
              <a:ea typeface="+mn-ea"/>
              <a:cs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b="1" dirty="0" smtClean="0">
                <a:latin typeface="Calibri" pitchFamily="34" charset="0"/>
                <a:ea typeface="+mn-ea"/>
                <a:cs typeface="Arial" charset="0"/>
              </a:rPr>
              <a:t> Importance </a:t>
            </a:r>
            <a:r>
              <a:rPr lang="fr-FR" sz="1800" b="1" dirty="0">
                <a:latin typeface="Calibri" pitchFamily="34" charset="0"/>
                <a:ea typeface="+mn-ea"/>
                <a:cs typeface="Arial" charset="0"/>
              </a:rPr>
              <a:t>du diagnostic précoce par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identification des sujets à risques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surveillance semestrielle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Biopsie pour analyse histologique sur lésions suspectes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endParaRPr lang="fr-FR" sz="1800" b="1" dirty="0">
              <a:latin typeface="Calibri" pitchFamily="34" charset="0"/>
              <a:ea typeface="+mn-ea"/>
              <a:cs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b="1" dirty="0" smtClean="0">
                <a:latin typeface="Calibri" pitchFamily="34" charset="0"/>
                <a:ea typeface="+mn-ea"/>
                <a:cs typeface="Arial" charset="0"/>
              </a:rPr>
              <a:t> Traitements </a:t>
            </a:r>
            <a:r>
              <a:rPr lang="fr-FR" sz="1800" b="1" dirty="0">
                <a:latin typeface="Calibri" pitchFamily="34" charset="0"/>
                <a:ea typeface="+mn-ea"/>
                <a:cs typeface="Arial" charset="0"/>
              </a:rPr>
              <a:t>des précurseurs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Méthodes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physiques (cryothérapie,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 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photothérapie dynamique…)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Méthodes chimiques (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EFUDIX®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crème, </a:t>
            </a:r>
            <a:r>
              <a:rPr lang="fr-FR" sz="1800" dirty="0" smtClean="0">
                <a:latin typeface="Calibri" pitchFamily="34" charset="0"/>
                <a:ea typeface="+mn-ea"/>
                <a:cs typeface="Arial" charset="0"/>
              </a:rPr>
              <a:t>ALDARA® 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crème…)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8600" y="5715000"/>
            <a:ext cx="861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0000FF"/>
                </a:solidFill>
              </a:rPr>
              <a:t>Ref</a:t>
            </a:r>
            <a:r>
              <a:rPr lang="fr-FR" sz="1600" i="1" dirty="0" smtClean="0">
                <a:solidFill>
                  <a:srgbClr val="0000FF"/>
                </a:solidFill>
              </a:rPr>
              <a:t>:Prise en charge diagnostique et </a:t>
            </a:r>
            <a:r>
              <a:rPr lang="fr-FR" sz="1600" i="1" dirty="0" err="1" smtClean="0">
                <a:solidFill>
                  <a:srgbClr val="0000FF"/>
                </a:solidFill>
              </a:rPr>
              <a:t>thérapeutique</a:t>
            </a:r>
            <a:r>
              <a:rPr lang="fr-FR" sz="1600" i="1" dirty="0" smtClean="0">
                <a:solidFill>
                  <a:srgbClr val="0000FF"/>
                </a:solidFill>
              </a:rPr>
              <a:t> du carcinome </a:t>
            </a:r>
            <a:r>
              <a:rPr lang="fr-FR" sz="1600" i="1" dirty="0" err="1" smtClean="0">
                <a:solidFill>
                  <a:srgbClr val="0000FF"/>
                </a:solidFill>
              </a:rPr>
              <a:t>épidermoïde</a:t>
            </a:r>
            <a:r>
              <a:rPr lang="fr-FR" sz="1600" i="1" dirty="0" smtClean="0">
                <a:solidFill>
                  <a:srgbClr val="0000FF"/>
                </a:solidFill>
              </a:rPr>
              <a:t> </a:t>
            </a:r>
            <a:r>
              <a:rPr lang="fr-FR" sz="1600" i="1" dirty="0" err="1" smtClean="0">
                <a:solidFill>
                  <a:srgbClr val="0000FF"/>
                </a:solidFill>
              </a:rPr>
              <a:t>cutané</a:t>
            </a:r>
            <a:r>
              <a:rPr lang="fr-FR" sz="1600" i="1" dirty="0" smtClean="0">
                <a:solidFill>
                  <a:srgbClr val="0000FF"/>
                </a:solidFill>
              </a:rPr>
              <a:t>  (</a:t>
            </a:r>
            <a:r>
              <a:rPr lang="fr-FR" sz="1600" i="1" dirty="0" err="1" smtClean="0">
                <a:solidFill>
                  <a:srgbClr val="0000FF"/>
                </a:solidFill>
              </a:rPr>
              <a:t>spinocellulaire</a:t>
            </a:r>
            <a:r>
              <a:rPr lang="fr-FR" sz="1600" i="1" dirty="0" smtClean="0">
                <a:solidFill>
                  <a:srgbClr val="0000FF"/>
                </a:solidFill>
              </a:rPr>
              <a:t>) et de ses </a:t>
            </a:r>
            <a:r>
              <a:rPr lang="fr-FR" sz="1600" i="1" dirty="0" err="1" smtClean="0">
                <a:solidFill>
                  <a:srgbClr val="0000FF"/>
                </a:solidFill>
              </a:rPr>
              <a:t>précurseurs</a:t>
            </a:r>
            <a:r>
              <a:rPr lang="fr-FR" sz="1600" i="1" dirty="0" smtClean="0">
                <a:solidFill>
                  <a:srgbClr val="0000FF"/>
                </a:solidFill>
              </a:rPr>
              <a:t>. Recommandations (INCA-ANAES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39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/>
              <a:t>TRAITEMENT DES CE</a:t>
            </a:r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1295400" y="1752600"/>
            <a:ext cx="7239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2000" dirty="0" smtClean="0"/>
              <a:t> La </a:t>
            </a:r>
            <a:r>
              <a:rPr lang="fr-FR" sz="2000" dirty="0"/>
              <a:t>prise en charge des CE non métastatiques </a:t>
            </a:r>
            <a:r>
              <a:rPr lang="fr-FR" sz="2000" dirty="0" smtClean="0"/>
              <a:t>repose </a:t>
            </a:r>
            <a:r>
              <a:rPr lang="fr-FR" sz="2000" dirty="0"/>
              <a:t>sur l’identification de groupes pronostiques établis selon des critères </a:t>
            </a:r>
            <a:r>
              <a:rPr lang="fr-FR" sz="2000" dirty="0" err="1" smtClean="0"/>
              <a:t>anatomo</a:t>
            </a:r>
            <a:r>
              <a:rPr lang="fr-FR" sz="2000" dirty="0" smtClean="0"/>
              <a:t>-cliniques</a:t>
            </a:r>
            <a:endParaRPr lang="fr-FR" sz="2000" dirty="0"/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dirty="0"/>
              <a:t>	</a:t>
            </a:r>
            <a:r>
              <a:rPr lang="fr-FR" sz="1800" b="1" dirty="0"/>
              <a:t>Exemples de critères de mauvais pronostique:</a:t>
            </a:r>
          </a:p>
          <a:p>
            <a:pPr>
              <a:buClr>
                <a:srgbClr val="FCA904"/>
              </a:buClr>
            </a:pPr>
            <a:r>
              <a:rPr lang="fr-FR" sz="1800" dirty="0"/>
              <a:t>		</a:t>
            </a:r>
            <a:r>
              <a:rPr lang="fr-FR" sz="1600" dirty="0"/>
              <a:t>Tailles&gt; 1 ou 2 cm selon localisation</a:t>
            </a:r>
          </a:p>
          <a:p>
            <a:pPr>
              <a:buClr>
                <a:srgbClr val="FCA904"/>
              </a:buClr>
            </a:pPr>
            <a:r>
              <a:rPr lang="fr-FR" sz="1600" dirty="0"/>
              <a:t>		Envahissement profond</a:t>
            </a:r>
          </a:p>
          <a:p>
            <a:pPr>
              <a:buClr>
                <a:srgbClr val="FCA904"/>
              </a:buClr>
            </a:pPr>
            <a:r>
              <a:rPr lang="fr-FR" sz="1600" dirty="0"/>
              <a:t>		</a:t>
            </a:r>
            <a:r>
              <a:rPr lang="fr-FR" sz="1600" dirty="0" smtClean="0"/>
              <a:t>Dédifférenciation </a:t>
            </a:r>
            <a:r>
              <a:rPr lang="fr-FR" sz="1600" dirty="0"/>
              <a:t>histologique…</a:t>
            </a:r>
            <a:r>
              <a:rPr lang="fr-FR" sz="1600" dirty="0" err="1"/>
              <a:t>etc</a:t>
            </a:r>
            <a:endParaRPr lang="fr-FR" sz="1600" dirty="0"/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dirty="0"/>
              <a:t>	</a:t>
            </a:r>
            <a:r>
              <a:rPr lang="fr-FR" sz="1800" b="1" dirty="0"/>
              <a:t>Groupe 1</a:t>
            </a:r>
            <a:r>
              <a:rPr lang="fr-FR" sz="1800" dirty="0"/>
              <a:t>: </a:t>
            </a:r>
            <a:r>
              <a:rPr lang="fr-FR" sz="1600" dirty="0"/>
              <a:t>Absence de critères de mauvais pronostique</a:t>
            </a:r>
          </a:p>
          <a:p>
            <a:pPr>
              <a:buClr>
                <a:srgbClr val="FCA904"/>
              </a:buClr>
            </a:pPr>
            <a:r>
              <a:rPr lang="fr-FR" sz="1600" dirty="0">
                <a:sym typeface="Wingdings" pitchFamily="-107" charset="2"/>
              </a:rPr>
              <a:t>		</a:t>
            </a:r>
            <a:r>
              <a:rPr lang="fr-FR" sz="1600" dirty="0" err="1">
                <a:sym typeface="Wingdings" pitchFamily="-107" charset="2"/>
              </a:rPr>
              <a:t></a:t>
            </a:r>
            <a:r>
              <a:rPr lang="fr-FR" sz="1600" dirty="0">
                <a:sym typeface="Wingdings" pitchFamily="-107" charset="2"/>
              </a:rPr>
              <a:t> risque très faible de métastases</a:t>
            </a:r>
          </a:p>
          <a:p>
            <a:pPr>
              <a:buClr>
                <a:srgbClr val="FCA904"/>
              </a:buClr>
            </a:pPr>
            <a:r>
              <a:rPr lang="fr-FR" sz="1600" dirty="0">
                <a:sym typeface="Wingdings" pitchFamily="-107" charset="2"/>
              </a:rPr>
              <a:t>		</a:t>
            </a:r>
            <a:r>
              <a:rPr lang="fr-FR" sz="1600" dirty="0" err="1" smtClean="0">
                <a:sym typeface="Wingdings" pitchFamily="-107" charset="2"/>
              </a:rPr>
              <a:t></a:t>
            </a:r>
            <a:r>
              <a:rPr lang="fr-FR" sz="1600" dirty="0" smtClean="0">
                <a:sym typeface="Wingdings" pitchFamily="-107" charset="2"/>
              </a:rPr>
              <a:t> Exérèse </a:t>
            </a:r>
            <a:r>
              <a:rPr lang="fr-FR" sz="1600" dirty="0">
                <a:sym typeface="Wingdings" pitchFamily="-107" charset="2"/>
              </a:rPr>
              <a:t>avec </a:t>
            </a:r>
            <a:r>
              <a:rPr lang="fr-FR" sz="1600" dirty="0" smtClean="0">
                <a:sym typeface="Wingdings" pitchFamily="-107" charset="2"/>
              </a:rPr>
              <a:t>marges </a:t>
            </a:r>
            <a:r>
              <a:rPr lang="fr-FR" sz="1600" dirty="0">
                <a:sym typeface="Wingdings" pitchFamily="-107" charset="2"/>
              </a:rPr>
              <a:t>de 4 à 6 mm + réparation </a:t>
            </a:r>
            <a:r>
              <a:rPr lang="fr-FR" sz="1800" dirty="0">
                <a:sym typeface="Wingdings" pitchFamily="-107" charset="2"/>
              </a:rPr>
              <a:t>immédiate</a:t>
            </a:r>
          </a:p>
          <a:p>
            <a:pPr lvl="1">
              <a:buClr>
                <a:srgbClr val="FCA904"/>
              </a:buClr>
              <a:buFont typeface="Lucida Grande" pitchFamily="-107" charset="0"/>
              <a:buChar char="☞"/>
            </a:pPr>
            <a:r>
              <a:rPr lang="fr-FR" sz="1800" dirty="0">
                <a:sym typeface="Wingdings" pitchFamily="-107" charset="2"/>
              </a:rPr>
              <a:t>	</a:t>
            </a:r>
            <a:r>
              <a:rPr lang="fr-FR" sz="1800" b="1" dirty="0">
                <a:sym typeface="Wingdings" pitchFamily="-107" charset="2"/>
              </a:rPr>
              <a:t>Groupe 2</a:t>
            </a:r>
            <a:r>
              <a:rPr lang="fr-FR" sz="1800" dirty="0">
                <a:sym typeface="Wingdings" pitchFamily="-107" charset="2"/>
              </a:rPr>
              <a:t>: </a:t>
            </a:r>
            <a:r>
              <a:rPr lang="fr-FR" sz="1600" dirty="0">
                <a:sym typeface="Wingdings" pitchFamily="-107" charset="2"/>
              </a:rPr>
              <a:t>Présence d’au moins 1 </a:t>
            </a:r>
            <a:r>
              <a:rPr lang="fr-FR" sz="1600" dirty="0" smtClean="0">
                <a:sym typeface="Wingdings" pitchFamily="-107" charset="2"/>
              </a:rPr>
              <a:t>critère</a:t>
            </a:r>
          </a:p>
          <a:p>
            <a:pPr>
              <a:buClr>
                <a:srgbClr val="FCA904"/>
              </a:buClr>
            </a:pPr>
            <a:r>
              <a:rPr lang="fr-FR" sz="1600" dirty="0">
                <a:sym typeface="Wingdings" pitchFamily="-107" charset="2"/>
              </a:rPr>
              <a:t>		</a:t>
            </a:r>
            <a:r>
              <a:rPr lang="fr-FR" sz="1600" dirty="0" err="1">
                <a:sym typeface="Wingdings" pitchFamily="-107" charset="2"/>
              </a:rPr>
              <a:t></a:t>
            </a:r>
            <a:r>
              <a:rPr lang="fr-FR" sz="1600" dirty="0">
                <a:sym typeface="Wingdings" pitchFamily="-107" charset="2"/>
              </a:rPr>
              <a:t> risque plus élevé de métastases ou de récidives</a:t>
            </a:r>
          </a:p>
          <a:p>
            <a:pPr>
              <a:buClr>
                <a:srgbClr val="FCA904"/>
              </a:buClr>
            </a:pPr>
            <a:r>
              <a:rPr lang="fr-FR" sz="1600" dirty="0">
                <a:sym typeface="Wingdings" pitchFamily="-107" charset="2"/>
              </a:rPr>
              <a:t>		</a:t>
            </a:r>
            <a:r>
              <a:rPr lang="fr-FR" sz="1600" dirty="0" err="1" smtClean="0">
                <a:sym typeface="Wingdings" pitchFamily="-107" charset="2"/>
              </a:rPr>
              <a:t></a:t>
            </a:r>
            <a:r>
              <a:rPr lang="fr-FR" sz="1600" dirty="0" smtClean="0">
                <a:sym typeface="Wingdings" pitchFamily="-107" charset="2"/>
              </a:rPr>
              <a:t> Exérèse </a:t>
            </a:r>
            <a:r>
              <a:rPr lang="fr-FR" sz="1600" dirty="0">
                <a:sym typeface="Wingdings" pitchFamily="-107" charset="2"/>
              </a:rPr>
              <a:t>avec marges de 6 à 10mm</a:t>
            </a:r>
          </a:p>
          <a:p>
            <a:pPr>
              <a:buClr>
                <a:srgbClr val="FCA904"/>
              </a:buClr>
            </a:pPr>
            <a:r>
              <a:rPr lang="fr-FR" sz="1600" dirty="0">
                <a:sym typeface="Wingdings" pitchFamily="-107" charset="2"/>
              </a:rPr>
              <a:t>		Discussion sur extemporané, chirurgie en 2 temps </a:t>
            </a:r>
            <a:r>
              <a:rPr lang="fr-FR" sz="1600" dirty="0" smtClean="0">
                <a:sym typeface="Wingdings" pitchFamily="-107" charset="2"/>
              </a:rPr>
              <a:t>…</a:t>
            </a:r>
            <a:endParaRPr lang="fr-FR" sz="1600" dirty="0"/>
          </a:p>
        </p:txBody>
      </p:sp>
      <p:pic>
        <p:nvPicPr>
          <p:cNvPr id="5" name="Image 4" descr="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1676400" cy="139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77789" y="381000"/>
            <a:ext cx="8229600" cy="1143000"/>
          </a:xfrm>
        </p:spPr>
        <p:txBody>
          <a:bodyPr/>
          <a:lstStyle/>
          <a:p>
            <a:r>
              <a:rPr lang="fr-FR" b="1" dirty="0" smtClean="0"/>
              <a:t>TRAITEMENT DU CE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0" y="1524000"/>
            <a:ext cx="682981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Si </a:t>
            </a:r>
            <a:r>
              <a:rPr lang="fr-FR" sz="2000" b="1" dirty="0" smtClean="0"/>
              <a:t>l’exérèse </a:t>
            </a:r>
            <a:r>
              <a:rPr lang="fr-FR" sz="2000" b="1" dirty="0" smtClean="0"/>
              <a:t>chirurgicale est </a:t>
            </a:r>
            <a:r>
              <a:rPr lang="fr-FR" sz="2000" b="1" dirty="0" smtClean="0"/>
              <a:t>irréalisable :</a:t>
            </a:r>
            <a:endParaRPr lang="fr-FR" sz="2000" b="1" dirty="0" smtClean="0"/>
          </a:p>
          <a:p>
            <a:pPr marL="457200" indent="-457200"/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Toujours </a:t>
            </a:r>
            <a:r>
              <a:rPr lang="fr-FR" sz="1800" dirty="0" err="1" smtClean="0"/>
              <a:t>biopsier</a:t>
            </a:r>
            <a:r>
              <a:rPr lang="fr-FR" sz="1800" dirty="0" smtClean="0"/>
              <a:t> la tumeur</a:t>
            </a:r>
          </a:p>
          <a:p>
            <a:pPr marL="457200" indent="-457200"/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Alternatives thérapeutiques :</a:t>
            </a:r>
            <a:endParaRPr lang="fr-FR" sz="1800" dirty="0" smtClean="0"/>
          </a:p>
          <a:p>
            <a:pPr marL="457200" indent="-457200"/>
            <a:r>
              <a:rPr lang="fr-FR" sz="1800" dirty="0" smtClean="0"/>
              <a:t>	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 </a:t>
            </a:r>
            <a:r>
              <a:rPr lang="fr-FR" sz="1800" dirty="0" smtClean="0"/>
              <a:t>Radiothérapie </a:t>
            </a:r>
            <a:r>
              <a:rPr lang="fr-FR" sz="1800" dirty="0" smtClean="0"/>
              <a:t>externe, </a:t>
            </a:r>
          </a:p>
          <a:p>
            <a:pPr marL="457200" indent="-457200"/>
            <a:r>
              <a:rPr lang="fr-FR" sz="1800" dirty="0" smtClean="0"/>
              <a:t>	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 </a:t>
            </a:r>
            <a:r>
              <a:rPr lang="fr-FR" sz="1800" dirty="0" smtClean="0"/>
              <a:t>Curiethérapie </a:t>
            </a:r>
            <a:r>
              <a:rPr lang="fr-FR" sz="1800" dirty="0" smtClean="0"/>
              <a:t>interstitielle,</a:t>
            </a:r>
          </a:p>
          <a:p>
            <a:pPr marL="457200" indent="-457200"/>
            <a:r>
              <a:rPr lang="fr-FR" sz="1800" dirty="0" smtClean="0"/>
              <a:t>	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 </a:t>
            </a:r>
            <a:r>
              <a:rPr lang="fr-FR" sz="1800" dirty="0" smtClean="0"/>
              <a:t>Radio-chimiothérapie </a:t>
            </a:r>
            <a:r>
              <a:rPr lang="fr-FR" sz="1800" dirty="0" smtClean="0"/>
              <a:t>(</a:t>
            </a:r>
            <a:r>
              <a:rPr lang="fr-FR" sz="1800" dirty="0" err="1" smtClean="0"/>
              <a:t>cisplatine</a:t>
            </a:r>
            <a:r>
              <a:rPr lang="fr-FR" sz="1800" dirty="0" smtClean="0"/>
              <a:t>)</a:t>
            </a:r>
          </a:p>
          <a:p>
            <a:pPr marL="457200" indent="-457200"/>
            <a:r>
              <a:rPr lang="fr-FR" sz="1800" dirty="0" smtClean="0"/>
              <a:t>	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 </a:t>
            </a:r>
            <a:r>
              <a:rPr lang="fr-FR" sz="1800" dirty="0" err="1" smtClean="0"/>
              <a:t>Thermochimiothérapie</a:t>
            </a:r>
            <a:r>
              <a:rPr lang="fr-FR" sz="1800" dirty="0" smtClean="0"/>
              <a:t> </a:t>
            </a:r>
            <a:r>
              <a:rPr lang="fr-FR" sz="1800" dirty="0" smtClean="0"/>
              <a:t>sur membre isolé, le plus souvent</a:t>
            </a:r>
          </a:p>
          <a:p>
            <a:pPr marL="1254125" indent="-457200">
              <a:tabLst>
                <a:tab pos="1073150" algn="l"/>
              </a:tabLst>
            </a:pPr>
            <a:r>
              <a:rPr lang="fr-FR" sz="1800" dirty="0" smtClean="0"/>
              <a:t>		</a:t>
            </a:r>
            <a:r>
              <a:rPr lang="fr-FR" sz="1800" dirty="0" smtClean="0"/>
              <a:t>en </a:t>
            </a:r>
            <a:r>
              <a:rPr lang="fr-FR" sz="1800" dirty="0" smtClean="0"/>
              <a:t>palliatif ou en adjuvant</a:t>
            </a:r>
          </a:p>
          <a:p>
            <a:pPr marL="457200" indent="-457200"/>
            <a:r>
              <a:rPr lang="fr-FR" sz="1800" dirty="0" smtClean="0"/>
              <a:t>	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 </a:t>
            </a:r>
            <a:r>
              <a:rPr lang="fr-FR" sz="1800" dirty="0" smtClean="0"/>
              <a:t>CETUXIMAB </a:t>
            </a:r>
            <a:r>
              <a:rPr lang="fr-FR" sz="1800" dirty="0" smtClean="0"/>
              <a:t>(</a:t>
            </a:r>
            <a:r>
              <a:rPr lang="fr-FR" sz="1800" dirty="0" err="1" smtClean="0"/>
              <a:t>Ac</a:t>
            </a:r>
            <a:r>
              <a:rPr lang="fr-FR" sz="1800" dirty="0" smtClean="0"/>
              <a:t> anti EGFR) hors AMM</a:t>
            </a:r>
          </a:p>
          <a:p>
            <a:pPr marL="457200" indent="-457200"/>
            <a:endParaRPr lang="fr-FR" sz="2000" b="1" dirty="0" smtClean="0"/>
          </a:p>
          <a:p>
            <a:pPr marL="457200" indent="-457200"/>
            <a:r>
              <a:rPr lang="fr-FR" sz="2000" b="1" dirty="0" smtClean="0"/>
              <a:t>Si CE </a:t>
            </a:r>
            <a:r>
              <a:rPr lang="fr-FR" sz="2000" b="1" dirty="0" smtClean="0"/>
              <a:t>métastatique :</a:t>
            </a:r>
            <a:endParaRPr lang="fr-FR" sz="2000" b="1" dirty="0" smtClean="0"/>
          </a:p>
          <a:p>
            <a:pPr marL="457200" indent="-457200"/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Curage </a:t>
            </a:r>
            <a:r>
              <a:rPr lang="fr-FR" sz="1800" dirty="0" err="1" smtClean="0"/>
              <a:t>gg</a:t>
            </a:r>
            <a:r>
              <a:rPr lang="fr-FR" sz="1800" dirty="0" smtClean="0"/>
              <a:t> si N+</a:t>
            </a:r>
          </a:p>
          <a:p>
            <a:pPr marL="457200" indent="-457200"/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+/-</a:t>
            </a:r>
            <a:r>
              <a:rPr lang="fr-FR" sz="1800" dirty="0" smtClean="0"/>
              <a:t>radiothérapie adjuvante sur site  de drainage </a:t>
            </a:r>
            <a:r>
              <a:rPr lang="fr-FR" sz="1800" dirty="0" err="1" smtClean="0"/>
              <a:t>gg</a:t>
            </a:r>
            <a:endParaRPr lang="fr-FR" sz="1800" dirty="0" smtClean="0"/>
          </a:p>
          <a:p>
            <a:pPr marL="457200" indent="-457200"/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Résections </a:t>
            </a:r>
            <a:r>
              <a:rPr lang="fr-FR" sz="1800" dirty="0" smtClean="0"/>
              <a:t>métastases si réalisable</a:t>
            </a:r>
          </a:p>
          <a:p>
            <a:pPr marL="457200" indent="-457200"/>
            <a:r>
              <a:rPr lang="fr-FR" sz="1800" dirty="0" smtClean="0"/>
              <a:t>	</a:t>
            </a:r>
            <a:r>
              <a:rPr lang="fr-FR" sz="1800" dirty="0" smtClean="0">
                <a:latin typeface="Wingdings"/>
                <a:ea typeface="Wingdings"/>
                <a:cs typeface="Wingdings"/>
              </a:rPr>
              <a:t> </a:t>
            </a:r>
            <a:r>
              <a:rPr lang="fr-FR" sz="1800" dirty="0" smtClean="0"/>
              <a:t>Chimiothérapie </a:t>
            </a:r>
            <a:r>
              <a:rPr lang="fr-FR" sz="1800" dirty="0" smtClean="0"/>
              <a:t>palliative à discuter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3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/>
              <a:t>TRAITEMENT DES 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8200" y="1981200"/>
            <a:ext cx="7848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b="1" dirty="0">
                <a:latin typeface="Calibri" pitchFamily="34" charset="0"/>
                <a:ea typeface="+mn-ea"/>
                <a:cs typeface="Arial" charset="0"/>
              </a:rPr>
              <a:t>SUIVI:</a:t>
            </a:r>
          </a:p>
          <a:p>
            <a:pPr lvl="1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</a:t>
            </a:r>
            <a:r>
              <a:rPr lang="fr-FR" sz="1800" b="1" dirty="0">
                <a:latin typeface="Calibri" pitchFamily="34" charset="0"/>
                <a:ea typeface="+mn-ea"/>
                <a:cs typeface="Arial" charset="0"/>
              </a:rPr>
              <a:t>GROUPE 1 et Carcinome in </a:t>
            </a:r>
            <a:r>
              <a:rPr lang="fr-FR" sz="1800" b="1" dirty="0" smtClean="0">
                <a:latin typeface="Calibri" pitchFamily="34" charset="0"/>
                <a:ea typeface="+mn-ea"/>
                <a:cs typeface="Arial" charset="0"/>
              </a:rPr>
              <a:t>situ :</a:t>
            </a:r>
            <a:endParaRPr lang="fr-FR" sz="1800" b="1" dirty="0">
              <a:latin typeface="Calibri" pitchFamily="34" charset="0"/>
              <a:ea typeface="+mn-ea"/>
              <a:cs typeface="Arial" charset="0"/>
            </a:endParaRPr>
          </a:p>
          <a:p>
            <a:pPr>
              <a:buClr>
                <a:srgbClr val="FCA904"/>
              </a:buClr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	Examens cliniques tous les ans</a:t>
            </a:r>
          </a:p>
          <a:p>
            <a:pPr>
              <a:buClr>
                <a:srgbClr val="FCA904"/>
              </a:buClr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	Pas d’examen </a:t>
            </a:r>
            <a:r>
              <a:rPr lang="fr-FR" sz="1800" dirty="0" err="1">
                <a:latin typeface="Calibri" pitchFamily="34" charset="0"/>
                <a:ea typeface="+mn-ea"/>
                <a:cs typeface="Arial" charset="0"/>
              </a:rPr>
              <a:t>paraclinique</a:t>
            </a:r>
            <a:endParaRPr lang="fr-FR" sz="1800" dirty="0">
              <a:latin typeface="Calibri" pitchFamily="34" charset="0"/>
              <a:ea typeface="+mn-ea"/>
              <a:cs typeface="Arial" charset="0"/>
            </a:endParaRPr>
          </a:p>
          <a:p>
            <a:pPr>
              <a:buClr>
                <a:srgbClr val="FCA904"/>
              </a:buClr>
              <a:buFont typeface="Lucida Grande"/>
              <a:buChar char="☞"/>
              <a:defRPr/>
            </a:pPr>
            <a:endParaRPr lang="fr-FR" sz="1800" dirty="0">
              <a:latin typeface="Calibri" pitchFamily="34" charset="0"/>
              <a:ea typeface="+mn-ea"/>
              <a:cs typeface="Arial" charset="0"/>
            </a:endParaRPr>
          </a:p>
          <a:p>
            <a:pPr lvl="1">
              <a:buClr>
                <a:srgbClr val="FCA904"/>
              </a:buClr>
              <a:buFont typeface="Lucida Grande"/>
              <a:buChar char="☞"/>
              <a:defRPr/>
            </a:pP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	</a:t>
            </a:r>
            <a:r>
              <a:rPr lang="fr-FR" sz="1800" b="1" dirty="0">
                <a:latin typeface="Calibri" pitchFamily="34" charset="0"/>
                <a:ea typeface="+mn-ea"/>
                <a:cs typeface="Arial" charset="0"/>
              </a:rPr>
              <a:t>Groupe </a:t>
            </a:r>
            <a:r>
              <a:rPr lang="fr-FR" sz="1800" b="1" dirty="0" smtClean="0">
                <a:latin typeface="Calibri" pitchFamily="34" charset="0"/>
                <a:ea typeface="+mn-ea"/>
                <a:cs typeface="Arial" charset="0"/>
              </a:rPr>
              <a:t>2 :</a:t>
            </a:r>
            <a:endParaRPr lang="fr-FR" sz="1800" b="1" dirty="0">
              <a:latin typeface="Calibri" pitchFamily="34" charset="0"/>
              <a:ea typeface="+mn-ea"/>
              <a:cs typeface="Arial" charset="0"/>
            </a:endParaRPr>
          </a:p>
          <a:p>
            <a:pPr>
              <a:buClr>
                <a:srgbClr val="FCA904"/>
              </a:buClr>
              <a:defRPr/>
            </a:pPr>
            <a:r>
              <a:rPr lang="fr-FR" sz="1800" b="1" dirty="0">
                <a:latin typeface="Calibri" pitchFamily="34" charset="0"/>
                <a:ea typeface="+mn-ea"/>
                <a:cs typeface="Arial" charset="0"/>
              </a:rPr>
              <a:t>	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	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Examens cliniques tous les 3 à 6 mois pendant au moins 5 ans</a:t>
            </a:r>
          </a:p>
          <a:p>
            <a:pPr>
              <a:buClr>
                <a:srgbClr val="FCA904"/>
              </a:buClr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		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Examens </a:t>
            </a:r>
            <a:r>
              <a:rPr lang="fr-FR" sz="1800" dirty="0" err="1">
                <a:latin typeface="Calibri" pitchFamily="34" charset="0"/>
                <a:ea typeface="+mn-ea"/>
                <a:cs typeface="Arial" charset="0"/>
              </a:rPr>
              <a:t>paracliniques</a:t>
            </a:r>
            <a:r>
              <a:rPr lang="fr-FR" sz="1800" dirty="0">
                <a:latin typeface="Calibri" pitchFamily="34" charset="0"/>
                <a:ea typeface="+mn-ea"/>
                <a:cs typeface="Arial" charset="0"/>
              </a:rPr>
              <a:t>  :Echographie locorégionale tous les 6 		 mois pendant 5 ans si  haut risque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998</Words>
  <Application>Microsoft Office PowerPoint</Application>
  <PresentationFormat>Affichage à l'écran (4:3)</PresentationFormat>
  <Paragraphs>241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CANCERS DE LA PEAU</vt:lpstr>
      <vt:lpstr>TRAITEMENT DES CBC</vt:lpstr>
      <vt:lpstr>TRAITEMENT DES CBC</vt:lpstr>
      <vt:lpstr>TRAITEMENT DES CBC</vt:lpstr>
      <vt:lpstr>TRAITEMENT DES CARCINOMES EPIDERMOÏDES (CE)</vt:lpstr>
      <vt:lpstr>TRAITEMENT DES CE</vt:lpstr>
      <vt:lpstr>TRAITEMENT DU CE</vt:lpstr>
      <vt:lpstr>TRAITEMENT DES CE</vt:lpstr>
      <vt:lpstr>TRAITEMENT DU MELANOME MALIN</vt:lpstr>
      <vt:lpstr>Prise en charge du Mélanome Malin M0( sans métastase) </vt:lpstr>
      <vt:lpstr>Classification pTNM  7ème éd. de l’AJCC   </vt:lpstr>
      <vt:lpstr>TRAITEMENT DU MM stade I, II, et III</vt:lpstr>
      <vt:lpstr>TRAITEMENT ADJUVANT DU MM stade II, III </vt:lpstr>
      <vt:lpstr>TRAITEMENT DU MM METASTATIQUE</vt:lpstr>
      <vt:lpstr>TRAITEMENT DU MM METASTATIQUE</vt:lpstr>
      <vt:lpstr>TRAITEMENT DU MM METASTATIQUE</vt:lpstr>
      <vt:lpstr>TRAITEMENT DU MM METASTATIQUE</vt:lpstr>
      <vt:lpstr>SUIVI DU MM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</dc:creator>
  <cp:lastModifiedBy>portable</cp:lastModifiedBy>
  <cp:revision>103</cp:revision>
  <dcterms:created xsi:type="dcterms:W3CDTF">2013-12-04T21:30:34Z</dcterms:created>
  <dcterms:modified xsi:type="dcterms:W3CDTF">2013-12-05T09:19:26Z</dcterms:modified>
</cp:coreProperties>
</file>